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29"/>
  </p:notesMasterIdLst>
  <p:sldIdLst>
    <p:sldId id="256" r:id="rId2"/>
    <p:sldId id="257" r:id="rId3"/>
    <p:sldId id="259" r:id="rId4"/>
    <p:sldId id="258" r:id="rId5"/>
    <p:sldId id="260" r:id="rId6"/>
    <p:sldId id="264" r:id="rId7"/>
    <p:sldId id="279" r:id="rId8"/>
    <p:sldId id="265" r:id="rId9"/>
    <p:sldId id="266" r:id="rId10"/>
    <p:sldId id="268" r:id="rId11"/>
    <p:sldId id="267" r:id="rId12"/>
    <p:sldId id="270" r:id="rId13"/>
    <p:sldId id="271" r:id="rId14"/>
    <p:sldId id="273" r:id="rId15"/>
    <p:sldId id="289" r:id="rId16"/>
    <p:sldId id="290" r:id="rId17"/>
    <p:sldId id="283" r:id="rId18"/>
    <p:sldId id="276" r:id="rId19"/>
    <p:sldId id="277" r:id="rId20"/>
    <p:sldId id="284" r:id="rId21"/>
    <p:sldId id="278" r:id="rId22"/>
    <p:sldId id="285" r:id="rId23"/>
    <p:sldId id="291" r:id="rId24"/>
    <p:sldId id="274" r:id="rId25"/>
    <p:sldId id="269" r:id="rId26"/>
    <p:sldId id="286" r:id="rId27"/>
    <p:sldId id="292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9BC2E6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9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D3AE7-8872-47F3-9052-484EA069D4A6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7291BD-D8FA-4BA7-8AC9-2DD05CBFA885}">
      <dgm:prSet phldrT="[Text]"/>
      <dgm:spPr>
        <a:ln w="57150">
          <a:solidFill>
            <a:srgbClr val="92D05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July: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LRPAC Recommendation</a:t>
          </a:r>
          <a:endParaRPr lang="en-US" dirty="0">
            <a:latin typeface="Franklin Gothic Book" panose="020B0503020102020204" pitchFamily="34" charset="0"/>
          </a:endParaRPr>
        </a:p>
      </dgm:t>
    </dgm:pt>
    <dgm:pt modelId="{7BE73446-D11C-4312-97DA-D856F5C3D45B}" type="parTrans" cxnId="{BE06AB53-6DE8-4FDA-A5BF-BBB823BD25C3}">
      <dgm:prSet/>
      <dgm:spPr/>
      <dgm:t>
        <a:bodyPr/>
        <a:lstStyle/>
        <a:p>
          <a:endParaRPr lang="en-US"/>
        </a:p>
      </dgm:t>
    </dgm:pt>
    <dgm:pt modelId="{075BCDF8-6633-4565-8270-A27B73DE5700}" type="sibTrans" cxnId="{BE06AB53-6DE8-4FDA-A5BF-BBB823BD25C3}">
      <dgm:prSet/>
      <dgm:spPr/>
      <dgm:t>
        <a:bodyPr/>
        <a:lstStyle/>
        <a:p>
          <a:endParaRPr lang="en-US"/>
        </a:p>
      </dgm:t>
    </dgm:pt>
    <dgm:pt modelId="{8745FE13-5820-486A-B841-A45B4BCFD3BE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August: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Staff Presentation &amp; School Board Approval</a:t>
          </a:r>
          <a:endParaRPr lang="en-US" dirty="0">
            <a:latin typeface="Franklin Gothic Book" panose="020B0503020102020204" pitchFamily="34" charset="0"/>
          </a:endParaRPr>
        </a:p>
      </dgm:t>
    </dgm:pt>
    <dgm:pt modelId="{36C954D4-70E8-4BE3-B5D0-E62DD8AAAB0B}" type="parTrans" cxnId="{7CBA0A52-F990-43B0-B88A-E7EBB1DB9AEA}">
      <dgm:prSet/>
      <dgm:spPr/>
      <dgm:t>
        <a:bodyPr/>
        <a:lstStyle/>
        <a:p>
          <a:endParaRPr lang="en-US"/>
        </a:p>
      </dgm:t>
    </dgm:pt>
    <dgm:pt modelId="{F0FE74CD-33A6-4FC5-AE66-ADFBDB28FC97}" type="sibTrans" cxnId="{7CBA0A52-F990-43B0-B88A-E7EBB1DB9AEA}">
      <dgm:prSet/>
      <dgm:spPr/>
      <dgm:t>
        <a:bodyPr/>
        <a:lstStyle/>
        <a:p>
          <a:endParaRPr lang="en-US"/>
        </a:p>
      </dgm:t>
    </dgm:pt>
    <dgm:pt modelId="{9C117340-58C1-4E48-A8FD-137141774CF8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mtClean="0">
              <a:latin typeface="Franklin Gothic Book" panose="020B0503020102020204" pitchFamily="34" charset="0"/>
            </a:rPr>
            <a:t>October:</a:t>
          </a:r>
        </a:p>
        <a:p>
          <a:r>
            <a:rPr lang="en-US" smtClean="0">
              <a:latin typeface="Franklin Gothic Book" panose="020B0503020102020204" pitchFamily="34" charset="0"/>
            </a:rPr>
            <a:t>Technical </a:t>
          </a:r>
          <a:r>
            <a:rPr lang="en-US" dirty="0" smtClean="0">
              <a:latin typeface="Franklin Gothic Book" panose="020B0503020102020204" pitchFamily="34" charset="0"/>
            </a:rPr>
            <a:t>Review Committee &amp; Financial Review Committee</a:t>
          </a:r>
          <a:endParaRPr lang="en-US" dirty="0">
            <a:latin typeface="Franklin Gothic Book" panose="020B0503020102020204" pitchFamily="34" charset="0"/>
          </a:endParaRPr>
        </a:p>
      </dgm:t>
    </dgm:pt>
    <dgm:pt modelId="{16171471-A845-4BB9-98AB-C451D0380C06}" type="parTrans" cxnId="{64F46169-84B9-497E-9EF9-54F98B8E4C9C}">
      <dgm:prSet/>
      <dgm:spPr/>
      <dgm:t>
        <a:bodyPr/>
        <a:lstStyle/>
        <a:p>
          <a:endParaRPr lang="en-US"/>
        </a:p>
      </dgm:t>
    </dgm:pt>
    <dgm:pt modelId="{B6A9EBF0-7BDE-4D28-BA41-41DCD91BA4DC}" type="sibTrans" cxnId="{64F46169-84B9-497E-9EF9-54F98B8E4C9C}">
      <dgm:prSet/>
      <dgm:spPr/>
      <dgm:t>
        <a:bodyPr/>
        <a:lstStyle/>
        <a:p>
          <a:endParaRPr lang="en-US"/>
        </a:p>
      </dgm:t>
    </dgm:pt>
    <dgm:pt modelId="{7E9CC907-C64D-424B-9D06-AC7B549A9652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January - February: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Executive Office</a:t>
          </a:r>
          <a:endParaRPr lang="en-US" dirty="0">
            <a:latin typeface="Franklin Gothic Book" panose="020B0503020102020204" pitchFamily="34" charset="0"/>
          </a:endParaRPr>
        </a:p>
      </dgm:t>
    </dgm:pt>
    <dgm:pt modelId="{968D7606-9BC3-4E5B-A2C1-F4361DCDA4C2}" type="parTrans" cxnId="{1A379A1A-9B6B-4279-B6F6-6D54D70831F0}">
      <dgm:prSet/>
      <dgm:spPr/>
      <dgm:t>
        <a:bodyPr/>
        <a:lstStyle/>
        <a:p>
          <a:endParaRPr lang="en-US"/>
        </a:p>
      </dgm:t>
    </dgm:pt>
    <dgm:pt modelId="{158C6B82-E300-4C85-9159-725C16B5F6D2}" type="sibTrans" cxnId="{1A379A1A-9B6B-4279-B6F6-6D54D70831F0}">
      <dgm:prSet/>
      <dgm:spPr/>
      <dgm:t>
        <a:bodyPr/>
        <a:lstStyle/>
        <a:p>
          <a:endParaRPr lang="en-US"/>
        </a:p>
      </dgm:t>
    </dgm:pt>
    <dgm:pt modelId="{30CBEB81-6E71-4801-8C11-1DC6DF72E70A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February - April: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Board of Supervisors</a:t>
          </a:r>
        </a:p>
      </dgm:t>
    </dgm:pt>
    <dgm:pt modelId="{C5B878DC-A8FF-4D37-A6B6-80044525BE9D}" type="parTrans" cxnId="{99A21654-59B0-4CA6-9E3E-8404AB7F26A3}">
      <dgm:prSet/>
      <dgm:spPr/>
      <dgm:t>
        <a:bodyPr/>
        <a:lstStyle/>
        <a:p>
          <a:endParaRPr lang="en-US"/>
        </a:p>
      </dgm:t>
    </dgm:pt>
    <dgm:pt modelId="{D71E39E5-07D1-431C-866A-9657E69AADA9}" type="sibTrans" cxnId="{99A21654-59B0-4CA6-9E3E-8404AB7F26A3}">
      <dgm:prSet/>
      <dgm:spPr/>
      <dgm:t>
        <a:bodyPr/>
        <a:lstStyle/>
        <a:p>
          <a:endParaRPr lang="en-US"/>
        </a:p>
      </dgm:t>
    </dgm:pt>
    <dgm:pt modelId="{12CA6BD2-CDBD-4E14-8C7A-AF2EDC727BF8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April: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Approved CIP</a:t>
          </a:r>
          <a:endParaRPr lang="en-US" dirty="0">
            <a:latin typeface="Franklin Gothic Book" panose="020B0503020102020204" pitchFamily="34" charset="0"/>
          </a:endParaRPr>
        </a:p>
      </dgm:t>
    </dgm:pt>
    <dgm:pt modelId="{47B8C719-BF42-4B43-8844-5E8AA6D6D2DC}" type="parTrans" cxnId="{FBF49027-2B5B-4EF5-9BA6-7A73FB814307}">
      <dgm:prSet/>
      <dgm:spPr/>
      <dgm:t>
        <a:bodyPr/>
        <a:lstStyle/>
        <a:p>
          <a:endParaRPr lang="en-US"/>
        </a:p>
      </dgm:t>
    </dgm:pt>
    <dgm:pt modelId="{C2FF4765-6A39-4202-AF9B-C08B0ED9678B}" type="sibTrans" cxnId="{FBF49027-2B5B-4EF5-9BA6-7A73FB814307}">
      <dgm:prSet/>
      <dgm:spPr/>
      <dgm:t>
        <a:bodyPr/>
        <a:lstStyle/>
        <a:p>
          <a:endParaRPr lang="en-US"/>
        </a:p>
      </dgm:t>
    </dgm:pt>
    <dgm:pt modelId="{36C84F41-B359-4B13-BB9A-E0CF11D18E40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November: </a:t>
          </a:r>
        </a:p>
        <a:p>
          <a:r>
            <a:rPr lang="en-US" dirty="0" smtClean="0">
              <a:latin typeface="Franklin Gothic Book" panose="020B0503020102020204" pitchFamily="34" charset="0"/>
            </a:rPr>
            <a:t>Joint Board Meeting &amp; Planning Commission</a:t>
          </a:r>
          <a:endParaRPr lang="en-US" dirty="0">
            <a:latin typeface="Franklin Gothic Book" panose="020B0503020102020204" pitchFamily="34" charset="0"/>
          </a:endParaRPr>
        </a:p>
      </dgm:t>
    </dgm:pt>
    <dgm:pt modelId="{B0A106E6-D274-47A6-A8E0-6D693B8F67FA}" type="parTrans" cxnId="{A2D76D9A-256F-4C8F-B19F-BEE609962418}">
      <dgm:prSet/>
      <dgm:spPr/>
      <dgm:t>
        <a:bodyPr/>
        <a:lstStyle/>
        <a:p>
          <a:endParaRPr lang="en-US"/>
        </a:p>
      </dgm:t>
    </dgm:pt>
    <dgm:pt modelId="{C394FD05-595A-4216-9280-FC48646A00BB}" type="sibTrans" cxnId="{A2D76D9A-256F-4C8F-B19F-BEE609962418}">
      <dgm:prSet/>
      <dgm:spPr/>
      <dgm:t>
        <a:bodyPr/>
        <a:lstStyle/>
        <a:p>
          <a:endParaRPr lang="en-US"/>
        </a:p>
      </dgm:t>
    </dgm:pt>
    <dgm:pt modelId="{B37F1AD0-905A-4125-8132-FE89E39B2870}">
      <dgm:prSet phldrT="[Text]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mtClean="0">
              <a:latin typeface="Franklin Gothic Book" panose="020B0503020102020204" pitchFamily="34" charset="0"/>
            </a:rPr>
            <a:t>December:</a:t>
          </a:r>
        </a:p>
        <a:p>
          <a:r>
            <a:rPr lang="en-US" smtClean="0">
              <a:latin typeface="Franklin Gothic Book" panose="020B0503020102020204" pitchFamily="34" charset="0"/>
            </a:rPr>
            <a:t>Oversight Committee</a:t>
          </a:r>
          <a:endParaRPr lang="en-US" dirty="0">
            <a:latin typeface="Franklin Gothic Book" panose="020B0503020102020204" pitchFamily="34" charset="0"/>
          </a:endParaRPr>
        </a:p>
      </dgm:t>
    </dgm:pt>
    <dgm:pt modelId="{FABF0BCB-82F7-4247-B341-8738BA39425D}" type="parTrans" cxnId="{7CBCD3B0-DA44-47A1-9340-22C27E666D82}">
      <dgm:prSet/>
      <dgm:spPr/>
      <dgm:t>
        <a:bodyPr/>
        <a:lstStyle/>
        <a:p>
          <a:endParaRPr lang="en-US"/>
        </a:p>
      </dgm:t>
    </dgm:pt>
    <dgm:pt modelId="{C6174BF4-E89E-4162-90F1-EE90FF64128C}" type="sibTrans" cxnId="{7CBCD3B0-DA44-47A1-9340-22C27E666D82}">
      <dgm:prSet/>
      <dgm:spPr/>
      <dgm:t>
        <a:bodyPr/>
        <a:lstStyle/>
        <a:p>
          <a:endParaRPr lang="en-US"/>
        </a:p>
      </dgm:t>
    </dgm:pt>
    <dgm:pt modelId="{E76BE9D6-3136-4217-94AF-D167D1EB6928}">
      <dgm:prSet phldrT="[Text]"/>
      <dgm:spPr>
        <a:ln w="57150">
          <a:solidFill>
            <a:srgbClr val="92D05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 dirty="0">
            <a:latin typeface="Franklin Gothic Book" panose="020B0503020102020204" pitchFamily="34" charset="0"/>
          </a:endParaRPr>
        </a:p>
      </dgm:t>
    </dgm:pt>
    <dgm:pt modelId="{D328C660-2063-43C9-8163-5F194ECFD969}" type="parTrans" cxnId="{ACC490C0-BAB0-479C-A254-2F1B0EB66D22}">
      <dgm:prSet/>
      <dgm:spPr/>
      <dgm:t>
        <a:bodyPr/>
        <a:lstStyle/>
        <a:p>
          <a:endParaRPr lang="en-US"/>
        </a:p>
      </dgm:t>
    </dgm:pt>
    <dgm:pt modelId="{DD6E1850-7D70-497A-863D-E60BC86CE514}" type="sibTrans" cxnId="{ACC490C0-BAB0-479C-A254-2F1B0EB66D22}">
      <dgm:prSet/>
      <dgm:spPr/>
      <dgm:t>
        <a:bodyPr/>
        <a:lstStyle/>
        <a:p>
          <a:endParaRPr lang="en-US"/>
        </a:p>
      </dgm:t>
    </dgm:pt>
    <dgm:pt modelId="{B0F5E8B2-3971-4273-9A8B-F82BEAC6AF62}" type="pres">
      <dgm:prSet presAssocID="{82AD3AE7-8872-47F3-9052-484EA069D4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C41716-12D8-46FC-9A9F-894CCA62AEED}" type="pres">
      <dgm:prSet presAssocID="{E76BE9D6-3136-4217-94AF-D167D1EB692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26EEA-E367-4F96-86F1-859F5F7A8601}" type="pres">
      <dgm:prSet presAssocID="{DD6E1850-7D70-497A-863D-E60BC86CE514}" presName="sibTrans" presStyleLbl="sibTrans1D1" presStyleIdx="0" presStyleCnt="8"/>
      <dgm:spPr/>
      <dgm:t>
        <a:bodyPr/>
        <a:lstStyle/>
        <a:p>
          <a:endParaRPr lang="en-US"/>
        </a:p>
      </dgm:t>
    </dgm:pt>
    <dgm:pt modelId="{CBAFEB71-D678-46A6-B153-2ADBB3195DF0}" type="pres">
      <dgm:prSet presAssocID="{DD6E1850-7D70-497A-863D-E60BC86CE514}" presName="connectorText" presStyleLbl="sibTrans1D1" presStyleIdx="0" presStyleCnt="8"/>
      <dgm:spPr/>
      <dgm:t>
        <a:bodyPr/>
        <a:lstStyle/>
        <a:p>
          <a:endParaRPr lang="en-US"/>
        </a:p>
      </dgm:t>
    </dgm:pt>
    <dgm:pt modelId="{38C6FEC2-2D5C-4172-A1A5-67514981D2D7}" type="pres">
      <dgm:prSet presAssocID="{6A7291BD-D8FA-4BA7-8AC9-2DD05CBFA885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057D7-3AD6-4648-878E-21BCCF18BCB6}" type="pres">
      <dgm:prSet presAssocID="{075BCDF8-6633-4565-8270-A27B73DE5700}" presName="sibTrans" presStyleLbl="sibTrans1D1" presStyleIdx="1" presStyleCnt="8"/>
      <dgm:spPr/>
      <dgm:t>
        <a:bodyPr/>
        <a:lstStyle/>
        <a:p>
          <a:endParaRPr lang="en-US"/>
        </a:p>
      </dgm:t>
    </dgm:pt>
    <dgm:pt modelId="{687AAC5B-5512-4355-A268-8894CB198E67}" type="pres">
      <dgm:prSet presAssocID="{075BCDF8-6633-4565-8270-A27B73DE5700}" presName="connectorText" presStyleLbl="sibTrans1D1" presStyleIdx="1" presStyleCnt="8"/>
      <dgm:spPr/>
      <dgm:t>
        <a:bodyPr/>
        <a:lstStyle/>
        <a:p>
          <a:endParaRPr lang="en-US"/>
        </a:p>
      </dgm:t>
    </dgm:pt>
    <dgm:pt modelId="{26220032-A5F9-47AB-9ED9-E2805BE7309D}" type="pres">
      <dgm:prSet presAssocID="{8745FE13-5820-486A-B841-A45B4BCFD3BE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E5439-A016-4819-9304-A5145E19420B}" type="pres">
      <dgm:prSet presAssocID="{F0FE74CD-33A6-4FC5-AE66-ADFBDB28FC97}" presName="sibTrans" presStyleLbl="sibTrans1D1" presStyleIdx="2" presStyleCnt="8"/>
      <dgm:spPr/>
      <dgm:t>
        <a:bodyPr/>
        <a:lstStyle/>
        <a:p>
          <a:endParaRPr lang="en-US"/>
        </a:p>
      </dgm:t>
    </dgm:pt>
    <dgm:pt modelId="{E05EA76A-27CA-49AC-A071-40524EFBD929}" type="pres">
      <dgm:prSet presAssocID="{F0FE74CD-33A6-4FC5-AE66-ADFBDB28FC97}" presName="connectorText" presStyleLbl="sibTrans1D1" presStyleIdx="2" presStyleCnt="8"/>
      <dgm:spPr/>
      <dgm:t>
        <a:bodyPr/>
        <a:lstStyle/>
        <a:p>
          <a:endParaRPr lang="en-US"/>
        </a:p>
      </dgm:t>
    </dgm:pt>
    <dgm:pt modelId="{89BE8931-7688-44F9-AE6D-67CEED504548}" type="pres">
      <dgm:prSet presAssocID="{9C117340-58C1-4E48-A8FD-137141774CF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50773-308E-4380-A043-164976F6DC27}" type="pres">
      <dgm:prSet presAssocID="{B6A9EBF0-7BDE-4D28-BA41-41DCD91BA4DC}" presName="sibTrans" presStyleLbl="sibTrans1D1" presStyleIdx="3" presStyleCnt="8"/>
      <dgm:spPr/>
      <dgm:t>
        <a:bodyPr/>
        <a:lstStyle/>
        <a:p>
          <a:endParaRPr lang="en-US"/>
        </a:p>
      </dgm:t>
    </dgm:pt>
    <dgm:pt modelId="{B7B6448A-C187-4977-9FFD-8E52C2BDB51D}" type="pres">
      <dgm:prSet presAssocID="{B6A9EBF0-7BDE-4D28-BA41-41DCD91BA4DC}" presName="connectorText" presStyleLbl="sibTrans1D1" presStyleIdx="3" presStyleCnt="8"/>
      <dgm:spPr/>
      <dgm:t>
        <a:bodyPr/>
        <a:lstStyle/>
        <a:p>
          <a:endParaRPr lang="en-US"/>
        </a:p>
      </dgm:t>
    </dgm:pt>
    <dgm:pt modelId="{5E9C2DCE-B5FE-4933-A8A6-41018DD7A45D}" type="pres">
      <dgm:prSet presAssocID="{36C84F41-B359-4B13-BB9A-E0CF11D18E4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0CB74-8C6F-4960-AE8C-E5860CFC46E0}" type="pres">
      <dgm:prSet presAssocID="{C394FD05-595A-4216-9280-FC48646A00BB}" presName="sibTrans" presStyleLbl="sibTrans1D1" presStyleIdx="4" presStyleCnt="8"/>
      <dgm:spPr/>
      <dgm:t>
        <a:bodyPr/>
        <a:lstStyle/>
        <a:p>
          <a:endParaRPr lang="en-US"/>
        </a:p>
      </dgm:t>
    </dgm:pt>
    <dgm:pt modelId="{3A3279D2-6B94-4138-99E5-23AE6F043173}" type="pres">
      <dgm:prSet presAssocID="{C394FD05-595A-4216-9280-FC48646A00BB}" presName="connectorText" presStyleLbl="sibTrans1D1" presStyleIdx="4" presStyleCnt="8"/>
      <dgm:spPr/>
      <dgm:t>
        <a:bodyPr/>
        <a:lstStyle/>
        <a:p>
          <a:endParaRPr lang="en-US"/>
        </a:p>
      </dgm:t>
    </dgm:pt>
    <dgm:pt modelId="{B65325F1-F7FE-47F6-9801-1C9703217CBB}" type="pres">
      <dgm:prSet presAssocID="{B37F1AD0-905A-4125-8132-FE89E39B287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7DA1A6-6452-4D30-9608-D9876D8669A8}" type="pres">
      <dgm:prSet presAssocID="{C6174BF4-E89E-4162-90F1-EE90FF64128C}" presName="sibTrans" presStyleLbl="sibTrans1D1" presStyleIdx="5" presStyleCnt="8"/>
      <dgm:spPr/>
      <dgm:t>
        <a:bodyPr/>
        <a:lstStyle/>
        <a:p>
          <a:endParaRPr lang="en-US"/>
        </a:p>
      </dgm:t>
    </dgm:pt>
    <dgm:pt modelId="{8E9BE477-524B-4536-8C6F-51EBA5453C18}" type="pres">
      <dgm:prSet presAssocID="{C6174BF4-E89E-4162-90F1-EE90FF64128C}" presName="connectorText" presStyleLbl="sibTrans1D1" presStyleIdx="5" presStyleCnt="8"/>
      <dgm:spPr/>
      <dgm:t>
        <a:bodyPr/>
        <a:lstStyle/>
        <a:p>
          <a:endParaRPr lang="en-US"/>
        </a:p>
      </dgm:t>
    </dgm:pt>
    <dgm:pt modelId="{DDAF6B33-CDD3-47FE-838E-3554BF3D2F44}" type="pres">
      <dgm:prSet presAssocID="{7E9CC907-C64D-424B-9D06-AC7B549A965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36CD29-B557-4DF4-A4B7-EE09A244366A}" type="pres">
      <dgm:prSet presAssocID="{158C6B82-E300-4C85-9159-725C16B5F6D2}" presName="sibTrans" presStyleLbl="sibTrans1D1" presStyleIdx="6" presStyleCnt="8"/>
      <dgm:spPr/>
      <dgm:t>
        <a:bodyPr/>
        <a:lstStyle/>
        <a:p>
          <a:endParaRPr lang="en-US"/>
        </a:p>
      </dgm:t>
    </dgm:pt>
    <dgm:pt modelId="{D2280BAD-12BD-41EF-AE12-A6ADFFC01A36}" type="pres">
      <dgm:prSet presAssocID="{158C6B82-E300-4C85-9159-725C16B5F6D2}" presName="connectorText" presStyleLbl="sibTrans1D1" presStyleIdx="6" presStyleCnt="8"/>
      <dgm:spPr/>
      <dgm:t>
        <a:bodyPr/>
        <a:lstStyle/>
        <a:p>
          <a:endParaRPr lang="en-US"/>
        </a:p>
      </dgm:t>
    </dgm:pt>
    <dgm:pt modelId="{7F891B2E-C627-4A60-B659-1380E732AC83}" type="pres">
      <dgm:prSet presAssocID="{30CBEB81-6E71-4801-8C11-1DC6DF72E70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589531-A644-4646-A918-55A2E227AE1E}" type="pres">
      <dgm:prSet presAssocID="{D71E39E5-07D1-431C-866A-9657E69AADA9}" presName="sibTrans" presStyleLbl="sibTrans1D1" presStyleIdx="7" presStyleCnt="8"/>
      <dgm:spPr/>
      <dgm:t>
        <a:bodyPr/>
        <a:lstStyle/>
        <a:p>
          <a:endParaRPr lang="en-US"/>
        </a:p>
      </dgm:t>
    </dgm:pt>
    <dgm:pt modelId="{9C7FEDFF-ED13-4120-8676-66E79595D773}" type="pres">
      <dgm:prSet presAssocID="{D71E39E5-07D1-431C-866A-9657E69AADA9}" presName="connectorText" presStyleLbl="sibTrans1D1" presStyleIdx="7" presStyleCnt="8"/>
      <dgm:spPr/>
      <dgm:t>
        <a:bodyPr/>
        <a:lstStyle/>
        <a:p>
          <a:endParaRPr lang="en-US"/>
        </a:p>
      </dgm:t>
    </dgm:pt>
    <dgm:pt modelId="{78AF124A-5FEC-4D30-8712-708E1836118F}" type="pres">
      <dgm:prSet presAssocID="{12CA6BD2-CDBD-4E14-8C7A-AF2EDC727BF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312623-D0E6-4979-93F0-BC0E26D43AF0}" type="presOf" srcId="{82AD3AE7-8872-47F3-9052-484EA069D4A6}" destId="{B0F5E8B2-3971-4273-9A8B-F82BEAC6AF62}" srcOrd="0" destOrd="0" presId="urn:microsoft.com/office/officeart/2005/8/layout/bProcess3"/>
    <dgm:cxn modelId="{5741692D-BA42-4845-B58E-CE8A141E8528}" type="presOf" srcId="{075BCDF8-6633-4565-8270-A27B73DE5700}" destId="{609057D7-3AD6-4648-878E-21BCCF18BCB6}" srcOrd="0" destOrd="0" presId="urn:microsoft.com/office/officeart/2005/8/layout/bProcess3"/>
    <dgm:cxn modelId="{92A06B10-E61D-476E-9473-AA442EBA4207}" type="presOf" srcId="{158C6B82-E300-4C85-9159-725C16B5F6D2}" destId="{D2280BAD-12BD-41EF-AE12-A6ADFFC01A36}" srcOrd="1" destOrd="0" presId="urn:microsoft.com/office/officeart/2005/8/layout/bProcess3"/>
    <dgm:cxn modelId="{7012AB58-2F1A-4B57-BE25-613F936269CA}" type="presOf" srcId="{D71E39E5-07D1-431C-866A-9657E69AADA9}" destId="{D8589531-A644-4646-A918-55A2E227AE1E}" srcOrd="0" destOrd="0" presId="urn:microsoft.com/office/officeart/2005/8/layout/bProcess3"/>
    <dgm:cxn modelId="{EC8012D3-C4EE-44B2-A04D-16CFF93A1A7F}" type="presOf" srcId="{8745FE13-5820-486A-B841-A45B4BCFD3BE}" destId="{26220032-A5F9-47AB-9ED9-E2805BE7309D}" srcOrd="0" destOrd="0" presId="urn:microsoft.com/office/officeart/2005/8/layout/bProcess3"/>
    <dgm:cxn modelId="{8514D2AA-9627-4EF4-BEEC-C04F42C81CF2}" type="presOf" srcId="{B37F1AD0-905A-4125-8132-FE89E39B2870}" destId="{B65325F1-F7FE-47F6-9801-1C9703217CBB}" srcOrd="0" destOrd="0" presId="urn:microsoft.com/office/officeart/2005/8/layout/bProcess3"/>
    <dgm:cxn modelId="{FBF49027-2B5B-4EF5-9BA6-7A73FB814307}" srcId="{82AD3AE7-8872-47F3-9052-484EA069D4A6}" destId="{12CA6BD2-CDBD-4E14-8C7A-AF2EDC727BF8}" srcOrd="8" destOrd="0" parTransId="{47B8C719-BF42-4B43-8844-5E8AA6D6D2DC}" sibTransId="{C2FF4765-6A39-4202-AF9B-C08B0ED9678B}"/>
    <dgm:cxn modelId="{ED79048D-FABE-407A-8EFE-BEEA02CABCF4}" type="presOf" srcId="{9C117340-58C1-4E48-A8FD-137141774CF8}" destId="{89BE8931-7688-44F9-AE6D-67CEED504548}" srcOrd="0" destOrd="0" presId="urn:microsoft.com/office/officeart/2005/8/layout/bProcess3"/>
    <dgm:cxn modelId="{EB3C59C4-8B8C-48CD-94D4-21E731FC1534}" type="presOf" srcId="{C6174BF4-E89E-4162-90F1-EE90FF64128C}" destId="{8E9BE477-524B-4536-8C6F-51EBA5453C18}" srcOrd="1" destOrd="0" presId="urn:microsoft.com/office/officeart/2005/8/layout/bProcess3"/>
    <dgm:cxn modelId="{55EFB310-5F57-4EB7-A78A-C7F926C5E4CC}" type="presOf" srcId="{6A7291BD-D8FA-4BA7-8AC9-2DD05CBFA885}" destId="{38C6FEC2-2D5C-4172-A1A5-67514981D2D7}" srcOrd="0" destOrd="0" presId="urn:microsoft.com/office/officeart/2005/8/layout/bProcess3"/>
    <dgm:cxn modelId="{BE06AB53-6DE8-4FDA-A5BF-BBB823BD25C3}" srcId="{82AD3AE7-8872-47F3-9052-484EA069D4A6}" destId="{6A7291BD-D8FA-4BA7-8AC9-2DD05CBFA885}" srcOrd="1" destOrd="0" parTransId="{7BE73446-D11C-4312-97DA-D856F5C3D45B}" sibTransId="{075BCDF8-6633-4565-8270-A27B73DE5700}"/>
    <dgm:cxn modelId="{1A379A1A-9B6B-4279-B6F6-6D54D70831F0}" srcId="{82AD3AE7-8872-47F3-9052-484EA069D4A6}" destId="{7E9CC907-C64D-424B-9D06-AC7B549A9652}" srcOrd="6" destOrd="0" parTransId="{968D7606-9BC3-4E5B-A2C1-F4361DCDA4C2}" sibTransId="{158C6B82-E300-4C85-9159-725C16B5F6D2}"/>
    <dgm:cxn modelId="{64F46169-84B9-497E-9EF9-54F98B8E4C9C}" srcId="{82AD3AE7-8872-47F3-9052-484EA069D4A6}" destId="{9C117340-58C1-4E48-A8FD-137141774CF8}" srcOrd="3" destOrd="0" parTransId="{16171471-A845-4BB9-98AB-C451D0380C06}" sibTransId="{B6A9EBF0-7BDE-4D28-BA41-41DCD91BA4DC}"/>
    <dgm:cxn modelId="{11CAEA95-08CE-42B8-9745-BD070159C502}" type="presOf" srcId="{DD6E1850-7D70-497A-863D-E60BC86CE514}" destId="{71726EEA-E367-4F96-86F1-859F5F7A8601}" srcOrd="0" destOrd="0" presId="urn:microsoft.com/office/officeart/2005/8/layout/bProcess3"/>
    <dgm:cxn modelId="{65CF976D-0931-4C41-9AC7-29F446F068F5}" type="presOf" srcId="{7E9CC907-C64D-424B-9D06-AC7B549A9652}" destId="{DDAF6B33-CDD3-47FE-838E-3554BF3D2F44}" srcOrd="0" destOrd="0" presId="urn:microsoft.com/office/officeart/2005/8/layout/bProcess3"/>
    <dgm:cxn modelId="{A08B77FF-2540-4A9C-811C-F57B2BBDA05E}" type="presOf" srcId="{F0FE74CD-33A6-4FC5-AE66-ADFBDB28FC97}" destId="{AF4E5439-A016-4819-9304-A5145E19420B}" srcOrd="0" destOrd="0" presId="urn:microsoft.com/office/officeart/2005/8/layout/bProcess3"/>
    <dgm:cxn modelId="{34BEE317-D40A-4140-811C-4B7A238ED06F}" type="presOf" srcId="{F0FE74CD-33A6-4FC5-AE66-ADFBDB28FC97}" destId="{E05EA76A-27CA-49AC-A071-40524EFBD929}" srcOrd="1" destOrd="0" presId="urn:microsoft.com/office/officeart/2005/8/layout/bProcess3"/>
    <dgm:cxn modelId="{BC63CFE2-FE08-42B2-A61B-3349ED0A828C}" type="presOf" srcId="{30CBEB81-6E71-4801-8C11-1DC6DF72E70A}" destId="{7F891B2E-C627-4A60-B659-1380E732AC83}" srcOrd="0" destOrd="0" presId="urn:microsoft.com/office/officeart/2005/8/layout/bProcess3"/>
    <dgm:cxn modelId="{99A21654-59B0-4CA6-9E3E-8404AB7F26A3}" srcId="{82AD3AE7-8872-47F3-9052-484EA069D4A6}" destId="{30CBEB81-6E71-4801-8C11-1DC6DF72E70A}" srcOrd="7" destOrd="0" parTransId="{C5B878DC-A8FF-4D37-A6B6-80044525BE9D}" sibTransId="{D71E39E5-07D1-431C-866A-9657E69AADA9}"/>
    <dgm:cxn modelId="{292222C8-0053-4290-9D8C-8BA7FBAD538C}" type="presOf" srcId="{E76BE9D6-3136-4217-94AF-D167D1EB6928}" destId="{F6C41716-12D8-46FC-9A9F-894CCA62AEED}" srcOrd="0" destOrd="0" presId="urn:microsoft.com/office/officeart/2005/8/layout/bProcess3"/>
    <dgm:cxn modelId="{7CBA0A52-F990-43B0-B88A-E7EBB1DB9AEA}" srcId="{82AD3AE7-8872-47F3-9052-484EA069D4A6}" destId="{8745FE13-5820-486A-B841-A45B4BCFD3BE}" srcOrd="2" destOrd="0" parTransId="{36C954D4-70E8-4BE3-B5D0-E62DD8AAAB0B}" sibTransId="{F0FE74CD-33A6-4FC5-AE66-ADFBDB28FC97}"/>
    <dgm:cxn modelId="{11A80065-8361-41E9-A768-4E1F657B79C3}" type="presOf" srcId="{158C6B82-E300-4C85-9159-725C16B5F6D2}" destId="{A436CD29-B557-4DF4-A4B7-EE09A244366A}" srcOrd="0" destOrd="0" presId="urn:microsoft.com/office/officeart/2005/8/layout/bProcess3"/>
    <dgm:cxn modelId="{4DA86633-07AA-4296-8962-91BBFE0978BA}" type="presOf" srcId="{075BCDF8-6633-4565-8270-A27B73DE5700}" destId="{687AAC5B-5512-4355-A268-8894CB198E67}" srcOrd="1" destOrd="0" presId="urn:microsoft.com/office/officeart/2005/8/layout/bProcess3"/>
    <dgm:cxn modelId="{7CBCD3B0-DA44-47A1-9340-22C27E666D82}" srcId="{82AD3AE7-8872-47F3-9052-484EA069D4A6}" destId="{B37F1AD0-905A-4125-8132-FE89E39B2870}" srcOrd="5" destOrd="0" parTransId="{FABF0BCB-82F7-4247-B341-8738BA39425D}" sibTransId="{C6174BF4-E89E-4162-90F1-EE90FF64128C}"/>
    <dgm:cxn modelId="{6CA125DC-4E9C-4109-B783-56A98389D330}" type="presOf" srcId="{C394FD05-595A-4216-9280-FC48646A00BB}" destId="{8C80CB74-8C6F-4960-AE8C-E5860CFC46E0}" srcOrd="0" destOrd="0" presId="urn:microsoft.com/office/officeart/2005/8/layout/bProcess3"/>
    <dgm:cxn modelId="{A2D76D9A-256F-4C8F-B19F-BEE609962418}" srcId="{82AD3AE7-8872-47F3-9052-484EA069D4A6}" destId="{36C84F41-B359-4B13-BB9A-E0CF11D18E40}" srcOrd="4" destOrd="0" parTransId="{B0A106E6-D274-47A6-A8E0-6D693B8F67FA}" sibTransId="{C394FD05-595A-4216-9280-FC48646A00BB}"/>
    <dgm:cxn modelId="{63001F90-31CB-4A4A-8DFD-D607AE642A25}" type="presOf" srcId="{DD6E1850-7D70-497A-863D-E60BC86CE514}" destId="{CBAFEB71-D678-46A6-B153-2ADBB3195DF0}" srcOrd="1" destOrd="0" presId="urn:microsoft.com/office/officeart/2005/8/layout/bProcess3"/>
    <dgm:cxn modelId="{C49D9BD9-E05D-4AE2-8DF5-128131AE68CC}" type="presOf" srcId="{C394FD05-595A-4216-9280-FC48646A00BB}" destId="{3A3279D2-6B94-4138-99E5-23AE6F043173}" srcOrd="1" destOrd="0" presId="urn:microsoft.com/office/officeart/2005/8/layout/bProcess3"/>
    <dgm:cxn modelId="{ACC490C0-BAB0-479C-A254-2F1B0EB66D22}" srcId="{82AD3AE7-8872-47F3-9052-484EA069D4A6}" destId="{E76BE9D6-3136-4217-94AF-D167D1EB6928}" srcOrd="0" destOrd="0" parTransId="{D328C660-2063-43C9-8163-5F194ECFD969}" sibTransId="{DD6E1850-7D70-497A-863D-E60BC86CE514}"/>
    <dgm:cxn modelId="{C6B91569-7DD4-41E4-B141-9B8F8CB5C514}" type="presOf" srcId="{12CA6BD2-CDBD-4E14-8C7A-AF2EDC727BF8}" destId="{78AF124A-5FEC-4D30-8712-708E1836118F}" srcOrd="0" destOrd="0" presId="urn:microsoft.com/office/officeart/2005/8/layout/bProcess3"/>
    <dgm:cxn modelId="{C92BF01D-7E28-4D0A-AEA8-42C7FF1B45DB}" type="presOf" srcId="{D71E39E5-07D1-431C-866A-9657E69AADA9}" destId="{9C7FEDFF-ED13-4120-8676-66E79595D773}" srcOrd="1" destOrd="0" presId="urn:microsoft.com/office/officeart/2005/8/layout/bProcess3"/>
    <dgm:cxn modelId="{5F8D284C-4BD9-4C3A-A622-9CD52BC114F6}" type="presOf" srcId="{B6A9EBF0-7BDE-4D28-BA41-41DCD91BA4DC}" destId="{D8E50773-308E-4380-A043-164976F6DC27}" srcOrd="0" destOrd="0" presId="urn:microsoft.com/office/officeart/2005/8/layout/bProcess3"/>
    <dgm:cxn modelId="{7F67956D-2734-4D33-B9D6-483E7D1E009D}" type="presOf" srcId="{B6A9EBF0-7BDE-4D28-BA41-41DCD91BA4DC}" destId="{B7B6448A-C187-4977-9FFD-8E52C2BDB51D}" srcOrd="1" destOrd="0" presId="urn:microsoft.com/office/officeart/2005/8/layout/bProcess3"/>
    <dgm:cxn modelId="{C0E0BF3F-F66C-4D22-A8F0-87788B65CAFF}" type="presOf" srcId="{36C84F41-B359-4B13-BB9A-E0CF11D18E40}" destId="{5E9C2DCE-B5FE-4933-A8A6-41018DD7A45D}" srcOrd="0" destOrd="0" presId="urn:microsoft.com/office/officeart/2005/8/layout/bProcess3"/>
    <dgm:cxn modelId="{6E0191E7-B3D1-4472-A5E8-73BB2285F7BC}" type="presOf" srcId="{C6174BF4-E89E-4162-90F1-EE90FF64128C}" destId="{2E7DA1A6-6452-4D30-9608-D9876D8669A8}" srcOrd="0" destOrd="0" presId="urn:microsoft.com/office/officeart/2005/8/layout/bProcess3"/>
    <dgm:cxn modelId="{1ACB02CD-F66F-4CE2-A066-20A93C100792}" type="presParOf" srcId="{B0F5E8B2-3971-4273-9A8B-F82BEAC6AF62}" destId="{F6C41716-12D8-46FC-9A9F-894CCA62AEED}" srcOrd="0" destOrd="0" presId="urn:microsoft.com/office/officeart/2005/8/layout/bProcess3"/>
    <dgm:cxn modelId="{0F7C5C8D-367F-462A-BAA5-7A4342F190D8}" type="presParOf" srcId="{B0F5E8B2-3971-4273-9A8B-F82BEAC6AF62}" destId="{71726EEA-E367-4F96-86F1-859F5F7A8601}" srcOrd="1" destOrd="0" presId="urn:microsoft.com/office/officeart/2005/8/layout/bProcess3"/>
    <dgm:cxn modelId="{1A040CCA-F684-49E1-B04F-C6B6F858DC41}" type="presParOf" srcId="{71726EEA-E367-4F96-86F1-859F5F7A8601}" destId="{CBAFEB71-D678-46A6-B153-2ADBB3195DF0}" srcOrd="0" destOrd="0" presId="urn:microsoft.com/office/officeart/2005/8/layout/bProcess3"/>
    <dgm:cxn modelId="{504E84C1-CB86-4E5F-9270-C1E2BD77742A}" type="presParOf" srcId="{B0F5E8B2-3971-4273-9A8B-F82BEAC6AF62}" destId="{38C6FEC2-2D5C-4172-A1A5-67514981D2D7}" srcOrd="2" destOrd="0" presId="urn:microsoft.com/office/officeart/2005/8/layout/bProcess3"/>
    <dgm:cxn modelId="{3436920B-FB5B-4525-A7B9-5E341FC568A8}" type="presParOf" srcId="{B0F5E8B2-3971-4273-9A8B-F82BEAC6AF62}" destId="{609057D7-3AD6-4648-878E-21BCCF18BCB6}" srcOrd="3" destOrd="0" presId="urn:microsoft.com/office/officeart/2005/8/layout/bProcess3"/>
    <dgm:cxn modelId="{2DD8BC23-C507-4833-8BD7-B49E9B630418}" type="presParOf" srcId="{609057D7-3AD6-4648-878E-21BCCF18BCB6}" destId="{687AAC5B-5512-4355-A268-8894CB198E67}" srcOrd="0" destOrd="0" presId="urn:microsoft.com/office/officeart/2005/8/layout/bProcess3"/>
    <dgm:cxn modelId="{30006B10-32C6-4EF0-9109-E3E5E265197B}" type="presParOf" srcId="{B0F5E8B2-3971-4273-9A8B-F82BEAC6AF62}" destId="{26220032-A5F9-47AB-9ED9-E2805BE7309D}" srcOrd="4" destOrd="0" presId="urn:microsoft.com/office/officeart/2005/8/layout/bProcess3"/>
    <dgm:cxn modelId="{A14E9EC8-3978-4E2C-B52C-BE70AF4E56F7}" type="presParOf" srcId="{B0F5E8B2-3971-4273-9A8B-F82BEAC6AF62}" destId="{AF4E5439-A016-4819-9304-A5145E19420B}" srcOrd="5" destOrd="0" presId="urn:microsoft.com/office/officeart/2005/8/layout/bProcess3"/>
    <dgm:cxn modelId="{513ACA22-30C0-489A-9491-CE1233CC8ED3}" type="presParOf" srcId="{AF4E5439-A016-4819-9304-A5145E19420B}" destId="{E05EA76A-27CA-49AC-A071-40524EFBD929}" srcOrd="0" destOrd="0" presId="urn:microsoft.com/office/officeart/2005/8/layout/bProcess3"/>
    <dgm:cxn modelId="{C7751997-361E-4112-8F3F-E279150CC111}" type="presParOf" srcId="{B0F5E8B2-3971-4273-9A8B-F82BEAC6AF62}" destId="{89BE8931-7688-44F9-AE6D-67CEED504548}" srcOrd="6" destOrd="0" presId="urn:microsoft.com/office/officeart/2005/8/layout/bProcess3"/>
    <dgm:cxn modelId="{6975ADF1-3EAF-4058-B15E-5BBEC8E5294A}" type="presParOf" srcId="{B0F5E8B2-3971-4273-9A8B-F82BEAC6AF62}" destId="{D8E50773-308E-4380-A043-164976F6DC27}" srcOrd="7" destOrd="0" presId="urn:microsoft.com/office/officeart/2005/8/layout/bProcess3"/>
    <dgm:cxn modelId="{28F6D9BA-4FEB-40DE-9015-2BC2BD26800C}" type="presParOf" srcId="{D8E50773-308E-4380-A043-164976F6DC27}" destId="{B7B6448A-C187-4977-9FFD-8E52C2BDB51D}" srcOrd="0" destOrd="0" presId="urn:microsoft.com/office/officeart/2005/8/layout/bProcess3"/>
    <dgm:cxn modelId="{56FEF4BD-7D16-4FC2-9B8E-346CD524FF3B}" type="presParOf" srcId="{B0F5E8B2-3971-4273-9A8B-F82BEAC6AF62}" destId="{5E9C2DCE-B5FE-4933-A8A6-41018DD7A45D}" srcOrd="8" destOrd="0" presId="urn:microsoft.com/office/officeart/2005/8/layout/bProcess3"/>
    <dgm:cxn modelId="{D632AE83-6AD0-4D99-BD83-093EDFDCA7C4}" type="presParOf" srcId="{B0F5E8B2-3971-4273-9A8B-F82BEAC6AF62}" destId="{8C80CB74-8C6F-4960-AE8C-E5860CFC46E0}" srcOrd="9" destOrd="0" presId="urn:microsoft.com/office/officeart/2005/8/layout/bProcess3"/>
    <dgm:cxn modelId="{AFA8410A-99BB-4B32-9606-12DC4CE2E45D}" type="presParOf" srcId="{8C80CB74-8C6F-4960-AE8C-E5860CFC46E0}" destId="{3A3279D2-6B94-4138-99E5-23AE6F043173}" srcOrd="0" destOrd="0" presId="urn:microsoft.com/office/officeart/2005/8/layout/bProcess3"/>
    <dgm:cxn modelId="{92076124-9D1B-4AC7-9191-BCDE8E887741}" type="presParOf" srcId="{B0F5E8B2-3971-4273-9A8B-F82BEAC6AF62}" destId="{B65325F1-F7FE-47F6-9801-1C9703217CBB}" srcOrd="10" destOrd="0" presId="urn:microsoft.com/office/officeart/2005/8/layout/bProcess3"/>
    <dgm:cxn modelId="{6C6FA0A3-0ACF-47A4-B7DF-53F2048C1790}" type="presParOf" srcId="{B0F5E8B2-3971-4273-9A8B-F82BEAC6AF62}" destId="{2E7DA1A6-6452-4D30-9608-D9876D8669A8}" srcOrd="11" destOrd="0" presId="urn:microsoft.com/office/officeart/2005/8/layout/bProcess3"/>
    <dgm:cxn modelId="{9A6ABA85-FC60-42A2-B6D5-B7B0CEE568BF}" type="presParOf" srcId="{2E7DA1A6-6452-4D30-9608-D9876D8669A8}" destId="{8E9BE477-524B-4536-8C6F-51EBA5453C18}" srcOrd="0" destOrd="0" presId="urn:microsoft.com/office/officeart/2005/8/layout/bProcess3"/>
    <dgm:cxn modelId="{896E467C-6810-4584-BF21-7061A2B4F09B}" type="presParOf" srcId="{B0F5E8B2-3971-4273-9A8B-F82BEAC6AF62}" destId="{DDAF6B33-CDD3-47FE-838E-3554BF3D2F44}" srcOrd="12" destOrd="0" presId="urn:microsoft.com/office/officeart/2005/8/layout/bProcess3"/>
    <dgm:cxn modelId="{CCD0E4AE-EA73-4DBE-BB09-AA450086982E}" type="presParOf" srcId="{B0F5E8B2-3971-4273-9A8B-F82BEAC6AF62}" destId="{A436CD29-B557-4DF4-A4B7-EE09A244366A}" srcOrd="13" destOrd="0" presId="urn:microsoft.com/office/officeart/2005/8/layout/bProcess3"/>
    <dgm:cxn modelId="{27227639-BE7F-4E5B-B782-FD8E92171D9B}" type="presParOf" srcId="{A436CD29-B557-4DF4-A4B7-EE09A244366A}" destId="{D2280BAD-12BD-41EF-AE12-A6ADFFC01A36}" srcOrd="0" destOrd="0" presId="urn:microsoft.com/office/officeart/2005/8/layout/bProcess3"/>
    <dgm:cxn modelId="{C1913425-95FD-40C2-9EF3-B69BF51DF537}" type="presParOf" srcId="{B0F5E8B2-3971-4273-9A8B-F82BEAC6AF62}" destId="{7F891B2E-C627-4A60-B659-1380E732AC83}" srcOrd="14" destOrd="0" presId="urn:microsoft.com/office/officeart/2005/8/layout/bProcess3"/>
    <dgm:cxn modelId="{7701F0BE-9930-4923-8885-23B5793749EB}" type="presParOf" srcId="{B0F5E8B2-3971-4273-9A8B-F82BEAC6AF62}" destId="{D8589531-A644-4646-A918-55A2E227AE1E}" srcOrd="15" destOrd="0" presId="urn:microsoft.com/office/officeart/2005/8/layout/bProcess3"/>
    <dgm:cxn modelId="{430432F6-AF36-40B6-A2CB-3C2B477A8296}" type="presParOf" srcId="{D8589531-A644-4646-A918-55A2E227AE1E}" destId="{9C7FEDFF-ED13-4120-8676-66E79595D773}" srcOrd="0" destOrd="0" presId="urn:microsoft.com/office/officeart/2005/8/layout/bProcess3"/>
    <dgm:cxn modelId="{40C0670C-3E0F-4D9B-9495-A8875D7B6958}" type="presParOf" srcId="{B0F5E8B2-3971-4273-9A8B-F82BEAC6AF62}" destId="{78AF124A-5FEC-4D30-8712-708E1836118F}" srcOrd="16" destOrd="0" presId="urn:microsoft.com/office/officeart/2005/8/layout/bProcess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1CE681-6968-43BB-915F-230F415628F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D2830-4357-46C8-A50B-B0253561DF93}">
      <dgm:prSet/>
      <dgm:spPr/>
      <dgm:t>
        <a:bodyPr/>
        <a:lstStyle/>
        <a:p>
          <a:pPr rtl="0"/>
          <a:r>
            <a:rPr lang="en-US" dirty="0" smtClean="0"/>
            <a:t>Bond Referendum</a:t>
          </a:r>
          <a:endParaRPr lang="en-US" dirty="0"/>
        </a:p>
      </dgm:t>
    </dgm:pt>
    <dgm:pt modelId="{39681819-DBD9-4108-B383-2CA378BECE5B}" type="parTrans" cxnId="{3CD5D9F4-5524-4A45-A208-FC8F8063E48A}">
      <dgm:prSet/>
      <dgm:spPr/>
      <dgm:t>
        <a:bodyPr/>
        <a:lstStyle/>
        <a:p>
          <a:endParaRPr lang="en-US"/>
        </a:p>
      </dgm:t>
    </dgm:pt>
    <dgm:pt modelId="{A4D1B3AA-A167-4050-9BB3-F43877620760}" type="sibTrans" cxnId="{3CD5D9F4-5524-4A45-A208-FC8F8063E48A}">
      <dgm:prSet/>
      <dgm:spPr/>
      <dgm:t>
        <a:bodyPr/>
        <a:lstStyle/>
        <a:p>
          <a:endParaRPr lang="en-US"/>
        </a:p>
      </dgm:t>
    </dgm:pt>
    <dgm:pt modelId="{8D804F9F-E026-441A-886C-C310B9211FF1}">
      <dgm:prSet/>
      <dgm:spPr/>
      <dgm:t>
        <a:bodyPr/>
        <a:lstStyle/>
        <a:p>
          <a:pPr rtl="0"/>
          <a:r>
            <a:rPr lang="en-US" smtClean="0"/>
            <a:t>Building Capacity Revisions</a:t>
          </a:r>
          <a:endParaRPr lang="en-US"/>
        </a:p>
      </dgm:t>
    </dgm:pt>
    <dgm:pt modelId="{93BF110C-9335-408F-BB64-1D4002C5B7E7}" type="parTrans" cxnId="{0FA5C79E-53BB-4FBC-B6B8-14894D7175F0}">
      <dgm:prSet/>
      <dgm:spPr/>
      <dgm:t>
        <a:bodyPr/>
        <a:lstStyle/>
        <a:p>
          <a:endParaRPr lang="en-US"/>
        </a:p>
      </dgm:t>
    </dgm:pt>
    <dgm:pt modelId="{EDF5FC7A-6B70-4D19-ABFB-6E13DF78F90B}" type="sibTrans" cxnId="{0FA5C79E-53BB-4FBC-B6B8-14894D7175F0}">
      <dgm:prSet/>
      <dgm:spPr/>
      <dgm:t>
        <a:bodyPr/>
        <a:lstStyle/>
        <a:p>
          <a:endParaRPr lang="en-US"/>
        </a:p>
      </dgm:t>
    </dgm:pt>
    <dgm:pt modelId="{7644E750-019B-426E-B590-328AB000DEA8}">
      <dgm:prSet/>
      <dgm:spPr/>
      <dgm:t>
        <a:bodyPr/>
        <a:lstStyle/>
        <a:p>
          <a:pPr rtl="0"/>
          <a:r>
            <a:rPr lang="en-US" dirty="0" smtClean="0"/>
            <a:t>Market Conditions &amp; Cost Increases</a:t>
          </a:r>
          <a:endParaRPr lang="en-US" dirty="0"/>
        </a:p>
      </dgm:t>
    </dgm:pt>
    <dgm:pt modelId="{767C15E6-F2DB-421E-81E9-139BF1A2244A}" type="parTrans" cxnId="{A232BC07-3BF6-4F95-8698-A2B5ACCFFBC3}">
      <dgm:prSet/>
      <dgm:spPr/>
      <dgm:t>
        <a:bodyPr/>
        <a:lstStyle/>
        <a:p>
          <a:endParaRPr lang="en-US"/>
        </a:p>
      </dgm:t>
    </dgm:pt>
    <dgm:pt modelId="{CAAE9707-6242-4EE7-A3B7-B82DDB77F101}" type="sibTrans" cxnId="{A232BC07-3BF6-4F95-8698-A2B5ACCFFBC3}">
      <dgm:prSet/>
      <dgm:spPr/>
      <dgm:t>
        <a:bodyPr/>
        <a:lstStyle/>
        <a:p>
          <a:endParaRPr lang="en-US"/>
        </a:p>
      </dgm:t>
    </dgm:pt>
    <dgm:pt modelId="{8A1C4980-270F-4DA8-925E-3080EF1244BC}">
      <dgm:prSet/>
      <dgm:spPr/>
      <dgm:t>
        <a:bodyPr/>
        <a:lstStyle/>
        <a:p>
          <a:pPr rtl="0"/>
          <a:r>
            <a:rPr lang="en-US" smtClean="0"/>
            <a:t>Project Timing/Appropriations</a:t>
          </a:r>
          <a:endParaRPr lang="en-US"/>
        </a:p>
      </dgm:t>
    </dgm:pt>
    <dgm:pt modelId="{E2AA3467-986A-44F3-B2A7-92EA78A1E7CE}" type="parTrans" cxnId="{3CD2EECA-F883-477B-8D22-F60D5AC1854A}">
      <dgm:prSet/>
      <dgm:spPr/>
      <dgm:t>
        <a:bodyPr/>
        <a:lstStyle/>
        <a:p>
          <a:endParaRPr lang="en-US"/>
        </a:p>
      </dgm:t>
    </dgm:pt>
    <dgm:pt modelId="{3E820811-3675-441C-9886-9CB796150A4A}" type="sibTrans" cxnId="{3CD2EECA-F883-477B-8D22-F60D5AC1854A}">
      <dgm:prSet/>
      <dgm:spPr/>
      <dgm:t>
        <a:bodyPr/>
        <a:lstStyle/>
        <a:p>
          <a:endParaRPr lang="en-US"/>
        </a:p>
      </dgm:t>
    </dgm:pt>
    <dgm:pt modelId="{E4D9A65E-8401-4DB5-8A43-05F65AFE84A5}">
      <dgm:prSet/>
      <dgm:spPr/>
      <dgm:t>
        <a:bodyPr/>
        <a:lstStyle/>
        <a:p>
          <a:pPr rtl="0"/>
          <a:r>
            <a:rPr lang="en-US" smtClean="0"/>
            <a:t>Mobile Classrooms</a:t>
          </a:r>
          <a:endParaRPr lang="en-US"/>
        </a:p>
      </dgm:t>
    </dgm:pt>
    <dgm:pt modelId="{F9CC6A68-EBB7-4254-A497-B1457719D167}" type="parTrans" cxnId="{1E982013-720E-49EC-A84D-695C584D247F}">
      <dgm:prSet/>
      <dgm:spPr/>
      <dgm:t>
        <a:bodyPr/>
        <a:lstStyle/>
        <a:p>
          <a:endParaRPr lang="en-US"/>
        </a:p>
      </dgm:t>
    </dgm:pt>
    <dgm:pt modelId="{86D16563-C40D-498C-971D-C5A4FE9643AB}" type="sibTrans" cxnId="{1E982013-720E-49EC-A84D-695C584D247F}">
      <dgm:prSet/>
      <dgm:spPr/>
      <dgm:t>
        <a:bodyPr/>
        <a:lstStyle/>
        <a:p>
          <a:endParaRPr lang="en-US"/>
        </a:p>
      </dgm:t>
    </dgm:pt>
    <dgm:pt modelId="{C28B0923-7ECF-4952-8FB9-9F5F5F760DB3}" type="pres">
      <dgm:prSet presAssocID="{611CE681-6968-43BB-915F-230F415628F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A4C2C6A-A23E-4005-9431-DDD550A90533}" type="pres">
      <dgm:prSet presAssocID="{611CE681-6968-43BB-915F-230F415628F5}" presName="Name1" presStyleCnt="0"/>
      <dgm:spPr/>
    </dgm:pt>
    <dgm:pt modelId="{81411D56-72EA-4F94-9E66-87C73CE3767A}" type="pres">
      <dgm:prSet presAssocID="{611CE681-6968-43BB-915F-230F415628F5}" presName="cycle" presStyleCnt="0"/>
      <dgm:spPr/>
    </dgm:pt>
    <dgm:pt modelId="{FA559762-8DFC-4832-8062-B75C4DDCAD14}" type="pres">
      <dgm:prSet presAssocID="{611CE681-6968-43BB-915F-230F415628F5}" presName="srcNode" presStyleLbl="node1" presStyleIdx="0" presStyleCnt="5"/>
      <dgm:spPr/>
    </dgm:pt>
    <dgm:pt modelId="{5AE0C3C5-4863-424A-A0F0-1A81CEE2F2F3}" type="pres">
      <dgm:prSet presAssocID="{611CE681-6968-43BB-915F-230F415628F5}" presName="conn" presStyleLbl="parChTrans1D2" presStyleIdx="0" presStyleCnt="1"/>
      <dgm:spPr/>
      <dgm:t>
        <a:bodyPr/>
        <a:lstStyle/>
        <a:p>
          <a:endParaRPr lang="en-US"/>
        </a:p>
      </dgm:t>
    </dgm:pt>
    <dgm:pt modelId="{1DA7D40E-1A6D-4E18-B76C-DB274C306A18}" type="pres">
      <dgm:prSet presAssocID="{611CE681-6968-43BB-915F-230F415628F5}" presName="extraNode" presStyleLbl="node1" presStyleIdx="0" presStyleCnt="5"/>
      <dgm:spPr/>
    </dgm:pt>
    <dgm:pt modelId="{AE9A7AD4-28C1-4268-A806-7C383D4F326E}" type="pres">
      <dgm:prSet presAssocID="{611CE681-6968-43BB-915F-230F415628F5}" presName="dstNode" presStyleLbl="node1" presStyleIdx="0" presStyleCnt="5"/>
      <dgm:spPr/>
    </dgm:pt>
    <dgm:pt modelId="{EC372412-D6D1-4263-8F82-5BC7B86133C6}" type="pres">
      <dgm:prSet presAssocID="{D4CD2830-4357-46C8-A50B-B0253561DF9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A180F3-665F-4434-BD63-73D750E4FE21}" type="pres">
      <dgm:prSet presAssocID="{D4CD2830-4357-46C8-A50B-B0253561DF93}" presName="accent_1" presStyleCnt="0"/>
      <dgm:spPr/>
    </dgm:pt>
    <dgm:pt modelId="{92720CE2-1FE0-459D-8B75-79289F3F3F92}" type="pres">
      <dgm:prSet presAssocID="{D4CD2830-4357-46C8-A50B-B0253561DF93}" presName="accentRepeatNode" presStyleLbl="solidFgAcc1" presStyleIdx="0" presStyleCnt="5"/>
      <dgm:spPr/>
    </dgm:pt>
    <dgm:pt modelId="{71C09540-6E7A-4450-A550-28EECE2D7DC1}" type="pres">
      <dgm:prSet presAssocID="{8D804F9F-E026-441A-886C-C310B9211FF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C774A9-6025-4ED6-BC5B-0704E9C8592A}" type="pres">
      <dgm:prSet presAssocID="{8D804F9F-E026-441A-886C-C310B9211FF1}" presName="accent_2" presStyleCnt="0"/>
      <dgm:spPr/>
    </dgm:pt>
    <dgm:pt modelId="{51D211A1-3CF3-4947-8A01-2F1692A4A054}" type="pres">
      <dgm:prSet presAssocID="{8D804F9F-E026-441A-886C-C310B9211FF1}" presName="accentRepeatNode" presStyleLbl="solidFgAcc1" presStyleIdx="1" presStyleCnt="5"/>
      <dgm:spPr/>
    </dgm:pt>
    <dgm:pt modelId="{7F69C40F-E2A9-46BE-8FA6-5291008803C5}" type="pres">
      <dgm:prSet presAssocID="{7644E750-019B-426E-B590-328AB000DEA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929547-9811-4B2A-96DD-C2EF269F96BD}" type="pres">
      <dgm:prSet presAssocID="{7644E750-019B-426E-B590-328AB000DEA8}" presName="accent_3" presStyleCnt="0"/>
      <dgm:spPr/>
    </dgm:pt>
    <dgm:pt modelId="{1A1D9727-C7C1-4048-90C7-E8EB664FA36A}" type="pres">
      <dgm:prSet presAssocID="{7644E750-019B-426E-B590-328AB000DEA8}" presName="accentRepeatNode" presStyleLbl="solidFgAcc1" presStyleIdx="2" presStyleCnt="5"/>
      <dgm:spPr/>
    </dgm:pt>
    <dgm:pt modelId="{649356EB-9F66-49EF-9264-C5710D23E120}" type="pres">
      <dgm:prSet presAssocID="{8A1C4980-270F-4DA8-925E-3080EF1244B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79F5E2-38A9-478F-8D4C-C61493030D92}" type="pres">
      <dgm:prSet presAssocID="{8A1C4980-270F-4DA8-925E-3080EF1244BC}" presName="accent_4" presStyleCnt="0"/>
      <dgm:spPr/>
    </dgm:pt>
    <dgm:pt modelId="{7AC05F88-2551-4C56-AF95-96BB605AA356}" type="pres">
      <dgm:prSet presAssocID="{8A1C4980-270F-4DA8-925E-3080EF1244BC}" presName="accentRepeatNode" presStyleLbl="solidFgAcc1" presStyleIdx="3" presStyleCnt="5"/>
      <dgm:spPr/>
    </dgm:pt>
    <dgm:pt modelId="{CE952F64-F3F0-46D6-B75A-FA1C00E7636D}" type="pres">
      <dgm:prSet presAssocID="{E4D9A65E-8401-4DB5-8A43-05F65AFE84A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DBE47-7088-4CBB-8A97-1B73314CE897}" type="pres">
      <dgm:prSet presAssocID="{E4D9A65E-8401-4DB5-8A43-05F65AFE84A5}" presName="accent_5" presStyleCnt="0"/>
      <dgm:spPr/>
    </dgm:pt>
    <dgm:pt modelId="{5C8970D6-A1FF-41AE-8B4A-3958DD4DC39D}" type="pres">
      <dgm:prSet presAssocID="{E4D9A65E-8401-4DB5-8A43-05F65AFE84A5}" presName="accentRepeatNode" presStyleLbl="solidFgAcc1" presStyleIdx="4" presStyleCnt="5"/>
      <dgm:spPr/>
    </dgm:pt>
  </dgm:ptLst>
  <dgm:cxnLst>
    <dgm:cxn modelId="{3CD5D9F4-5524-4A45-A208-FC8F8063E48A}" srcId="{611CE681-6968-43BB-915F-230F415628F5}" destId="{D4CD2830-4357-46C8-A50B-B0253561DF93}" srcOrd="0" destOrd="0" parTransId="{39681819-DBD9-4108-B383-2CA378BECE5B}" sibTransId="{A4D1B3AA-A167-4050-9BB3-F43877620760}"/>
    <dgm:cxn modelId="{BE06AC4E-DF55-4779-A572-F30FA688E336}" type="presOf" srcId="{611CE681-6968-43BB-915F-230F415628F5}" destId="{C28B0923-7ECF-4952-8FB9-9F5F5F760DB3}" srcOrd="0" destOrd="0" presId="urn:microsoft.com/office/officeart/2008/layout/VerticalCurvedList"/>
    <dgm:cxn modelId="{0FA5C79E-53BB-4FBC-B6B8-14894D7175F0}" srcId="{611CE681-6968-43BB-915F-230F415628F5}" destId="{8D804F9F-E026-441A-886C-C310B9211FF1}" srcOrd="1" destOrd="0" parTransId="{93BF110C-9335-408F-BB64-1D4002C5B7E7}" sibTransId="{EDF5FC7A-6B70-4D19-ABFB-6E13DF78F90B}"/>
    <dgm:cxn modelId="{3CD2EECA-F883-477B-8D22-F60D5AC1854A}" srcId="{611CE681-6968-43BB-915F-230F415628F5}" destId="{8A1C4980-270F-4DA8-925E-3080EF1244BC}" srcOrd="3" destOrd="0" parTransId="{E2AA3467-986A-44F3-B2A7-92EA78A1E7CE}" sibTransId="{3E820811-3675-441C-9886-9CB796150A4A}"/>
    <dgm:cxn modelId="{5F4E34BB-4717-4BA9-B482-9286777EABF7}" type="presOf" srcId="{A4D1B3AA-A167-4050-9BB3-F43877620760}" destId="{5AE0C3C5-4863-424A-A0F0-1A81CEE2F2F3}" srcOrd="0" destOrd="0" presId="urn:microsoft.com/office/officeart/2008/layout/VerticalCurvedList"/>
    <dgm:cxn modelId="{A232BC07-3BF6-4F95-8698-A2B5ACCFFBC3}" srcId="{611CE681-6968-43BB-915F-230F415628F5}" destId="{7644E750-019B-426E-B590-328AB000DEA8}" srcOrd="2" destOrd="0" parTransId="{767C15E6-F2DB-421E-81E9-139BF1A2244A}" sibTransId="{CAAE9707-6242-4EE7-A3B7-B82DDB77F101}"/>
    <dgm:cxn modelId="{72714E06-7CA4-4E5B-A665-EDD7EEFCCD4E}" type="presOf" srcId="{8A1C4980-270F-4DA8-925E-3080EF1244BC}" destId="{649356EB-9F66-49EF-9264-C5710D23E120}" srcOrd="0" destOrd="0" presId="urn:microsoft.com/office/officeart/2008/layout/VerticalCurvedList"/>
    <dgm:cxn modelId="{BD1CF2ED-0993-4191-B716-FCA07BAECB2C}" type="presOf" srcId="{8D804F9F-E026-441A-886C-C310B9211FF1}" destId="{71C09540-6E7A-4450-A550-28EECE2D7DC1}" srcOrd="0" destOrd="0" presId="urn:microsoft.com/office/officeart/2008/layout/VerticalCurvedList"/>
    <dgm:cxn modelId="{1E982013-720E-49EC-A84D-695C584D247F}" srcId="{611CE681-6968-43BB-915F-230F415628F5}" destId="{E4D9A65E-8401-4DB5-8A43-05F65AFE84A5}" srcOrd="4" destOrd="0" parTransId="{F9CC6A68-EBB7-4254-A497-B1457719D167}" sibTransId="{86D16563-C40D-498C-971D-C5A4FE9643AB}"/>
    <dgm:cxn modelId="{D0A6CC53-FED3-43EF-995E-06CE7CB7F35B}" type="presOf" srcId="{7644E750-019B-426E-B590-328AB000DEA8}" destId="{7F69C40F-E2A9-46BE-8FA6-5291008803C5}" srcOrd="0" destOrd="0" presId="urn:microsoft.com/office/officeart/2008/layout/VerticalCurvedList"/>
    <dgm:cxn modelId="{0D7AB529-C1DF-4B4F-B7CD-8E6EEDF6D096}" type="presOf" srcId="{D4CD2830-4357-46C8-A50B-B0253561DF93}" destId="{EC372412-D6D1-4263-8F82-5BC7B86133C6}" srcOrd="0" destOrd="0" presId="urn:microsoft.com/office/officeart/2008/layout/VerticalCurvedList"/>
    <dgm:cxn modelId="{4116131C-7491-47CF-B3F9-781A4243040B}" type="presOf" srcId="{E4D9A65E-8401-4DB5-8A43-05F65AFE84A5}" destId="{CE952F64-F3F0-46D6-B75A-FA1C00E7636D}" srcOrd="0" destOrd="0" presId="urn:microsoft.com/office/officeart/2008/layout/VerticalCurvedList"/>
    <dgm:cxn modelId="{17AEA0C1-F0FF-447A-8333-51FE09A13CE6}" type="presParOf" srcId="{C28B0923-7ECF-4952-8FB9-9F5F5F760DB3}" destId="{4A4C2C6A-A23E-4005-9431-DDD550A90533}" srcOrd="0" destOrd="0" presId="urn:microsoft.com/office/officeart/2008/layout/VerticalCurvedList"/>
    <dgm:cxn modelId="{A260370E-52D9-4808-A51E-5CA335ED6331}" type="presParOf" srcId="{4A4C2C6A-A23E-4005-9431-DDD550A90533}" destId="{81411D56-72EA-4F94-9E66-87C73CE3767A}" srcOrd="0" destOrd="0" presId="urn:microsoft.com/office/officeart/2008/layout/VerticalCurvedList"/>
    <dgm:cxn modelId="{57BE21DC-10E1-4A7E-A6BD-84AB6EDDDC39}" type="presParOf" srcId="{81411D56-72EA-4F94-9E66-87C73CE3767A}" destId="{FA559762-8DFC-4832-8062-B75C4DDCAD14}" srcOrd="0" destOrd="0" presId="urn:microsoft.com/office/officeart/2008/layout/VerticalCurvedList"/>
    <dgm:cxn modelId="{6262F580-8D7B-428F-A88C-2ED964ECF92C}" type="presParOf" srcId="{81411D56-72EA-4F94-9E66-87C73CE3767A}" destId="{5AE0C3C5-4863-424A-A0F0-1A81CEE2F2F3}" srcOrd="1" destOrd="0" presId="urn:microsoft.com/office/officeart/2008/layout/VerticalCurvedList"/>
    <dgm:cxn modelId="{FAC2DB7C-726D-4C1A-A763-A863AE9AA364}" type="presParOf" srcId="{81411D56-72EA-4F94-9E66-87C73CE3767A}" destId="{1DA7D40E-1A6D-4E18-B76C-DB274C306A18}" srcOrd="2" destOrd="0" presId="urn:microsoft.com/office/officeart/2008/layout/VerticalCurvedList"/>
    <dgm:cxn modelId="{EAA629AF-DEC9-49B6-ABBE-D1403FD2DA0F}" type="presParOf" srcId="{81411D56-72EA-4F94-9E66-87C73CE3767A}" destId="{AE9A7AD4-28C1-4268-A806-7C383D4F326E}" srcOrd="3" destOrd="0" presId="urn:microsoft.com/office/officeart/2008/layout/VerticalCurvedList"/>
    <dgm:cxn modelId="{CFF69569-1973-4EA4-867D-2E89FFDD9093}" type="presParOf" srcId="{4A4C2C6A-A23E-4005-9431-DDD550A90533}" destId="{EC372412-D6D1-4263-8F82-5BC7B86133C6}" srcOrd="1" destOrd="0" presId="urn:microsoft.com/office/officeart/2008/layout/VerticalCurvedList"/>
    <dgm:cxn modelId="{1C149D0B-723E-43EF-8CDD-750B3031130A}" type="presParOf" srcId="{4A4C2C6A-A23E-4005-9431-DDD550A90533}" destId="{81A180F3-665F-4434-BD63-73D750E4FE21}" srcOrd="2" destOrd="0" presId="urn:microsoft.com/office/officeart/2008/layout/VerticalCurvedList"/>
    <dgm:cxn modelId="{CFD23166-8ABB-41FB-9C39-93452A6F5D83}" type="presParOf" srcId="{81A180F3-665F-4434-BD63-73D750E4FE21}" destId="{92720CE2-1FE0-459D-8B75-79289F3F3F92}" srcOrd="0" destOrd="0" presId="urn:microsoft.com/office/officeart/2008/layout/VerticalCurvedList"/>
    <dgm:cxn modelId="{F14C6DA4-8BA5-4D01-B8A4-EEAA060061B0}" type="presParOf" srcId="{4A4C2C6A-A23E-4005-9431-DDD550A90533}" destId="{71C09540-6E7A-4450-A550-28EECE2D7DC1}" srcOrd="3" destOrd="0" presId="urn:microsoft.com/office/officeart/2008/layout/VerticalCurvedList"/>
    <dgm:cxn modelId="{93819251-398F-401A-A64A-F2DB88A087A4}" type="presParOf" srcId="{4A4C2C6A-A23E-4005-9431-DDD550A90533}" destId="{0BC774A9-6025-4ED6-BC5B-0704E9C8592A}" srcOrd="4" destOrd="0" presId="urn:microsoft.com/office/officeart/2008/layout/VerticalCurvedList"/>
    <dgm:cxn modelId="{95206FE6-691F-4287-A117-CCADA2B52EF6}" type="presParOf" srcId="{0BC774A9-6025-4ED6-BC5B-0704E9C8592A}" destId="{51D211A1-3CF3-4947-8A01-2F1692A4A054}" srcOrd="0" destOrd="0" presId="urn:microsoft.com/office/officeart/2008/layout/VerticalCurvedList"/>
    <dgm:cxn modelId="{2C9748C1-6D4F-44EE-8B12-E5167EF45274}" type="presParOf" srcId="{4A4C2C6A-A23E-4005-9431-DDD550A90533}" destId="{7F69C40F-E2A9-46BE-8FA6-5291008803C5}" srcOrd="5" destOrd="0" presId="urn:microsoft.com/office/officeart/2008/layout/VerticalCurvedList"/>
    <dgm:cxn modelId="{2C8F1926-B2AA-4E9B-BC96-84FE6B1148C7}" type="presParOf" srcId="{4A4C2C6A-A23E-4005-9431-DDD550A90533}" destId="{DA929547-9811-4B2A-96DD-C2EF269F96BD}" srcOrd="6" destOrd="0" presId="urn:microsoft.com/office/officeart/2008/layout/VerticalCurvedList"/>
    <dgm:cxn modelId="{DDA6BCFB-5A7C-4615-B785-9F3DEAEF0B64}" type="presParOf" srcId="{DA929547-9811-4B2A-96DD-C2EF269F96BD}" destId="{1A1D9727-C7C1-4048-90C7-E8EB664FA36A}" srcOrd="0" destOrd="0" presId="urn:microsoft.com/office/officeart/2008/layout/VerticalCurvedList"/>
    <dgm:cxn modelId="{FCACC5B2-C603-449E-92E6-98ECFD29CAE3}" type="presParOf" srcId="{4A4C2C6A-A23E-4005-9431-DDD550A90533}" destId="{649356EB-9F66-49EF-9264-C5710D23E120}" srcOrd="7" destOrd="0" presId="urn:microsoft.com/office/officeart/2008/layout/VerticalCurvedList"/>
    <dgm:cxn modelId="{C1DF3DBF-9EDA-4C53-A418-B72561E255D1}" type="presParOf" srcId="{4A4C2C6A-A23E-4005-9431-DDD550A90533}" destId="{1E79F5E2-38A9-478F-8D4C-C61493030D92}" srcOrd="8" destOrd="0" presId="urn:microsoft.com/office/officeart/2008/layout/VerticalCurvedList"/>
    <dgm:cxn modelId="{037F8451-42DF-4245-BB84-6A3A92FC8A2E}" type="presParOf" srcId="{1E79F5E2-38A9-478F-8D4C-C61493030D92}" destId="{7AC05F88-2551-4C56-AF95-96BB605AA356}" srcOrd="0" destOrd="0" presId="urn:microsoft.com/office/officeart/2008/layout/VerticalCurvedList"/>
    <dgm:cxn modelId="{A06065A4-3C4F-429F-A968-D80B6DB6A395}" type="presParOf" srcId="{4A4C2C6A-A23E-4005-9431-DDD550A90533}" destId="{CE952F64-F3F0-46D6-B75A-FA1C00E7636D}" srcOrd="9" destOrd="0" presId="urn:microsoft.com/office/officeart/2008/layout/VerticalCurvedList"/>
    <dgm:cxn modelId="{25CFD745-DC6F-4786-BC49-B1EED869F0E5}" type="presParOf" srcId="{4A4C2C6A-A23E-4005-9431-DDD550A90533}" destId="{A7ADBE47-7088-4CBB-8A97-1B73314CE897}" srcOrd="10" destOrd="0" presId="urn:microsoft.com/office/officeart/2008/layout/VerticalCurvedList"/>
    <dgm:cxn modelId="{F21C309A-5DFB-41AC-806E-AFEE0C5CB51F}" type="presParOf" srcId="{A7ADBE47-7088-4CBB-8A97-1B73314CE897}" destId="{5C8970D6-A1FF-41AE-8B4A-3958DD4DC39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26EEA-E367-4F96-86F1-859F5F7A8601}">
      <dsp:nvSpPr>
        <dsp:cNvPr id="0" name=""/>
        <dsp:cNvSpPr/>
      </dsp:nvSpPr>
      <dsp:spPr>
        <a:xfrm>
          <a:off x="2342321" y="557315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5941" y="600731"/>
        <a:ext cx="23044" cy="4608"/>
      </dsp:txXfrm>
    </dsp:sp>
    <dsp:sp modelId="{F6C41716-12D8-46FC-9A9F-894CCA62AEED}">
      <dsp:nvSpPr>
        <dsp:cNvPr id="0" name=""/>
        <dsp:cNvSpPr/>
      </dsp:nvSpPr>
      <dsp:spPr>
        <a:xfrm>
          <a:off x="340281" y="1883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92D05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340281" y="1883"/>
        <a:ext cx="2003840" cy="1202304"/>
      </dsp:txXfrm>
    </dsp:sp>
    <dsp:sp modelId="{609057D7-3AD6-4648-878E-21BCCF18BCB6}">
      <dsp:nvSpPr>
        <dsp:cNvPr id="0" name=""/>
        <dsp:cNvSpPr/>
      </dsp:nvSpPr>
      <dsp:spPr>
        <a:xfrm>
          <a:off x="4807045" y="557315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10665" y="600731"/>
        <a:ext cx="23044" cy="4608"/>
      </dsp:txXfrm>
    </dsp:sp>
    <dsp:sp modelId="{38C6FEC2-2D5C-4172-A1A5-67514981D2D7}">
      <dsp:nvSpPr>
        <dsp:cNvPr id="0" name=""/>
        <dsp:cNvSpPr/>
      </dsp:nvSpPr>
      <dsp:spPr>
        <a:xfrm>
          <a:off x="2805005" y="1883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92D050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July: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LRPAC Recommendation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2805005" y="1883"/>
        <a:ext cx="2003840" cy="1202304"/>
      </dsp:txXfrm>
    </dsp:sp>
    <dsp:sp modelId="{AF4E5439-A016-4819-9304-A5145E19420B}">
      <dsp:nvSpPr>
        <dsp:cNvPr id="0" name=""/>
        <dsp:cNvSpPr/>
      </dsp:nvSpPr>
      <dsp:spPr>
        <a:xfrm>
          <a:off x="1342201" y="1202387"/>
          <a:ext cx="4929448" cy="430283"/>
        </a:xfrm>
        <a:custGeom>
          <a:avLst/>
          <a:gdLst/>
          <a:ahLst/>
          <a:cxnLst/>
          <a:rect l="0" t="0" r="0" b="0"/>
          <a:pathLst>
            <a:path>
              <a:moveTo>
                <a:pt x="4929448" y="0"/>
              </a:moveTo>
              <a:lnTo>
                <a:pt x="4929448" y="232241"/>
              </a:lnTo>
              <a:lnTo>
                <a:pt x="0" y="232241"/>
              </a:lnTo>
              <a:lnTo>
                <a:pt x="0" y="43028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83151" y="1415225"/>
        <a:ext cx="247547" cy="4608"/>
      </dsp:txXfrm>
    </dsp:sp>
    <dsp:sp modelId="{26220032-A5F9-47AB-9ED9-E2805BE7309D}">
      <dsp:nvSpPr>
        <dsp:cNvPr id="0" name=""/>
        <dsp:cNvSpPr/>
      </dsp:nvSpPr>
      <dsp:spPr>
        <a:xfrm>
          <a:off x="5269729" y="1883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August: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Staff Presentation &amp; School Board Approval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5269729" y="1883"/>
        <a:ext cx="2003840" cy="1202304"/>
      </dsp:txXfrm>
    </dsp:sp>
    <dsp:sp modelId="{D8E50773-308E-4380-A043-164976F6DC27}">
      <dsp:nvSpPr>
        <dsp:cNvPr id="0" name=""/>
        <dsp:cNvSpPr/>
      </dsp:nvSpPr>
      <dsp:spPr>
        <a:xfrm>
          <a:off x="2342321" y="2220503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5941" y="2263919"/>
        <a:ext cx="23044" cy="4608"/>
      </dsp:txXfrm>
    </dsp:sp>
    <dsp:sp modelId="{89BE8931-7688-44F9-AE6D-67CEED504548}">
      <dsp:nvSpPr>
        <dsp:cNvPr id="0" name=""/>
        <dsp:cNvSpPr/>
      </dsp:nvSpPr>
      <dsp:spPr>
        <a:xfrm>
          <a:off x="340281" y="1665071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Franklin Gothic Book" panose="020B0503020102020204" pitchFamily="34" charset="0"/>
            </a:rPr>
            <a:t>October: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Franklin Gothic Book" panose="020B0503020102020204" pitchFamily="34" charset="0"/>
            </a:rPr>
            <a:t>Technical </a:t>
          </a:r>
          <a:r>
            <a:rPr lang="en-US" sz="1400" kern="1200" dirty="0" smtClean="0">
              <a:latin typeface="Franklin Gothic Book" panose="020B0503020102020204" pitchFamily="34" charset="0"/>
            </a:rPr>
            <a:t>Review Committee &amp; Financial Review Committee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340281" y="1665071"/>
        <a:ext cx="2003840" cy="1202304"/>
      </dsp:txXfrm>
    </dsp:sp>
    <dsp:sp modelId="{8C80CB74-8C6F-4960-AE8C-E5860CFC46E0}">
      <dsp:nvSpPr>
        <dsp:cNvPr id="0" name=""/>
        <dsp:cNvSpPr/>
      </dsp:nvSpPr>
      <dsp:spPr>
        <a:xfrm>
          <a:off x="4807045" y="2220503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10665" y="2263919"/>
        <a:ext cx="23044" cy="4608"/>
      </dsp:txXfrm>
    </dsp:sp>
    <dsp:sp modelId="{5E9C2DCE-B5FE-4933-A8A6-41018DD7A45D}">
      <dsp:nvSpPr>
        <dsp:cNvPr id="0" name=""/>
        <dsp:cNvSpPr/>
      </dsp:nvSpPr>
      <dsp:spPr>
        <a:xfrm>
          <a:off x="2805005" y="1665071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November: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Joint Board Meeting &amp; Planning Commission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2805005" y="1665071"/>
        <a:ext cx="2003840" cy="1202304"/>
      </dsp:txXfrm>
    </dsp:sp>
    <dsp:sp modelId="{2E7DA1A6-6452-4D30-9608-D9876D8669A8}">
      <dsp:nvSpPr>
        <dsp:cNvPr id="0" name=""/>
        <dsp:cNvSpPr/>
      </dsp:nvSpPr>
      <dsp:spPr>
        <a:xfrm>
          <a:off x="1342201" y="2865575"/>
          <a:ext cx="4929448" cy="430283"/>
        </a:xfrm>
        <a:custGeom>
          <a:avLst/>
          <a:gdLst/>
          <a:ahLst/>
          <a:cxnLst/>
          <a:rect l="0" t="0" r="0" b="0"/>
          <a:pathLst>
            <a:path>
              <a:moveTo>
                <a:pt x="4929448" y="0"/>
              </a:moveTo>
              <a:lnTo>
                <a:pt x="4929448" y="232241"/>
              </a:lnTo>
              <a:lnTo>
                <a:pt x="0" y="232241"/>
              </a:lnTo>
              <a:lnTo>
                <a:pt x="0" y="43028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83151" y="3078412"/>
        <a:ext cx="247547" cy="4608"/>
      </dsp:txXfrm>
    </dsp:sp>
    <dsp:sp modelId="{B65325F1-F7FE-47F6-9801-1C9703217CBB}">
      <dsp:nvSpPr>
        <dsp:cNvPr id="0" name=""/>
        <dsp:cNvSpPr/>
      </dsp:nvSpPr>
      <dsp:spPr>
        <a:xfrm>
          <a:off x="5269729" y="1665071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Franklin Gothic Book" panose="020B0503020102020204" pitchFamily="34" charset="0"/>
            </a:rPr>
            <a:t>December: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Franklin Gothic Book" panose="020B0503020102020204" pitchFamily="34" charset="0"/>
            </a:rPr>
            <a:t>Oversight Committee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5269729" y="1665071"/>
        <a:ext cx="2003840" cy="1202304"/>
      </dsp:txXfrm>
    </dsp:sp>
    <dsp:sp modelId="{A436CD29-B557-4DF4-A4B7-EE09A244366A}">
      <dsp:nvSpPr>
        <dsp:cNvPr id="0" name=""/>
        <dsp:cNvSpPr/>
      </dsp:nvSpPr>
      <dsp:spPr>
        <a:xfrm>
          <a:off x="2342321" y="3883691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5941" y="3927106"/>
        <a:ext cx="23044" cy="4608"/>
      </dsp:txXfrm>
    </dsp:sp>
    <dsp:sp modelId="{DDAF6B33-CDD3-47FE-838E-3554BF3D2F44}">
      <dsp:nvSpPr>
        <dsp:cNvPr id="0" name=""/>
        <dsp:cNvSpPr/>
      </dsp:nvSpPr>
      <dsp:spPr>
        <a:xfrm>
          <a:off x="340281" y="3328259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January - February: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Executive Office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340281" y="3328259"/>
        <a:ext cx="2003840" cy="1202304"/>
      </dsp:txXfrm>
    </dsp:sp>
    <dsp:sp modelId="{D8589531-A644-4646-A918-55A2E227AE1E}">
      <dsp:nvSpPr>
        <dsp:cNvPr id="0" name=""/>
        <dsp:cNvSpPr/>
      </dsp:nvSpPr>
      <dsp:spPr>
        <a:xfrm>
          <a:off x="4807045" y="3883691"/>
          <a:ext cx="4302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2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10665" y="3927106"/>
        <a:ext cx="23044" cy="4608"/>
      </dsp:txXfrm>
    </dsp:sp>
    <dsp:sp modelId="{7F891B2E-C627-4A60-B659-1380E732AC83}">
      <dsp:nvSpPr>
        <dsp:cNvPr id="0" name=""/>
        <dsp:cNvSpPr/>
      </dsp:nvSpPr>
      <dsp:spPr>
        <a:xfrm>
          <a:off x="2805005" y="3328259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February - April: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Board of Supervisors</a:t>
          </a:r>
        </a:p>
      </dsp:txBody>
      <dsp:txXfrm>
        <a:off x="2805005" y="3328259"/>
        <a:ext cx="2003840" cy="1202304"/>
      </dsp:txXfrm>
    </dsp:sp>
    <dsp:sp modelId="{78AF124A-5FEC-4D30-8712-708E1836118F}">
      <dsp:nvSpPr>
        <dsp:cNvPr id="0" name=""/>
        <dsp:cNvSpPr/>
      </dsp:nvSpPr>
      <dsp:spPr>
        <a:xfrm>
          <a:off x="5269729" y="3328259"/>
          <a:ext cx="2003840" cy="1202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April: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Approved CIP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5269729" y="3328259"/>
        <a:ext cx="2003840" cy="12023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0C3C5-4863-424A-A0F0-1A81CEE2F2F3}">
      <dsp:nvSpPr>
        <dsp:cNvPr id="0" name=""/>
        <dsp:cNvSpPr/>
      </dsp:nvSpPr>
      <dsp:spPr>
        <a:xfrm>
          <a:off x="-4757180" y="-729164"/>
          <a:ext cx="5666263" cy="5666263"/>
        </a:xfrm>
        <a:prstGeom prst="blockArc">
          <a:avLst>
            <a:gd name="adj1" fmla="val 18900000"/>
            <a:gd name="adj2" fmla="val 2700000"/>
            <a:gd name="adj3" fmla="val 38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72412-D6D1-4263-8F82-5BC7B86133C6}">
      <dsp:nvSpPr>
        <dsp:cNvPr id="0" name=""/>
        <dsp:cNvSpPr/>
      </dsp:nvSpPr>
      <dsp:spPr>
        <a:xfrm>
          <a:off x="397838" y="262911"/>
          <a:ext cx="5522168" cy="526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640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Bond Referendum</a:t>
          </a:r>
          <a:endParaRPr lang="en-US" sz="2300" kern="1200" dirty="0"/>
        </a:p>
      </dsp:txBody>
      <dsp:txXfrm>
        <a:off x="397838" y="262911"/>
        <a:ext cx="5522168" cy="526160"/>
      </dsp:txXfrm>
    </dsp:sp>
    <dsp:sp modelId="{92720CE2-1FE0-459D-8B75-79289F3F3F92}">
      <dsp:nvSpPr>
        <dsp:cNvPr id="0" name=""/>
        <dsp:cNvSpPr/>
      </dsp:nvSpPr>
      <dsp:spPr>
        <a:xfrm>
          <a:off x="68988" y="197141"/>
          <a:ext cx="657700" cy="65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09540-6E7A-4450-A550-28EECE2D7DC1}">
      <dsp:nvSpPr>
        <dsp:cNvPr id="0" name=""/>
        <dsp:cNvSpPr/>
      </dsp:nvSpPr>
      <dsp:spPr>
        <a:xfrm>
          <a:off x="774869" y="1051899"/>
          <a:ext cx="5145137" cy="526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640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Building Capacity Revisions</a:t>
          </a:r>
          <a:endParaRPr lang="en-US" sz="2300" kern="1200"/>
        </a:p>
      </dsp:txBody>
      <dsp:txXfrm>
        <a:off x="774869" y="1051899"/>
        <a:ext cx="5145137" cy="526160"/>
      </dsp:txXfrm>
    </dsp:sp>
    <dsp:sp modelId="{51D211A1-3CF3-4947-8A01-2F1692A4A054}">
      <dsp:nvSpPr>
        <dsp:cNvPr id="0" name=""/>
        <dsp:cNvSpPr/>
      </dsp:nvSpPr>
      <dsp:spPr>
        <a:xfrm>
          <a:off x="446019" y="986129"/>
          <a:ext cx="657700" cy="65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69C40F-E2A9-46BE-8FA6-5291008803C5}">
      <dsp:nvSpPr>
        <dsp:cNvPr id="0" name=""/>
        <dsp:cNvSpPr/>
      </dsp:nvSpPr>
      <dsp:spPr>
        <a:xfrm>
          <a:off x="890587" y="1840886"/>
          <a:ext cx="5029419" cy="526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640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Market Conditions &amp; Cost Increases</a:t>
          </a:r>
          <a:endParaRPr lang="en-US" sz="2300" kern="1200" dirty="0"/>
        </a:p>
      </dsp:txBody>
      <dsp:txXfrm>
        <a:off x="890587" y="1840886"/>
        <a:ext cx="5029419" cy="526160"/>
      </dsp:txXfrm>
    </dsp:sp>
    <dsp:sp modelId="{1A1D9727-C7C1-4048-90C7-E8EB664FA36A}">
      <dsp:nvSpPr>
        <dsp:cNvPr id="0" name=""/>
        <dsp:cNvSpPr/>
      </dsp:nvSpPr>
      <dsp:spPr>
        <a:xfrm>
          <a:off x="561737" y="1775116"/>
          <a:ext cx="657700" cy="65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356EB-9F66-49EF-9264-C5710D23E120}">
      <dsp:nvSpPr>
        <dsp:cNvPr id="0" name=""/>
        <dsp:cNvSpPr/>
      </dsp:nvSpPr>
      <dsp:spPr>
        <a:xfrm>
          <a:off x="774869" y="2629874"/>
          <a:ext cx="5145137" cy="526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640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Project Timing/Appropriations</a:t>
          </a:r>
          <a:endParaRPr lang="en-US" sz="2300" kern="1200"/>
        </a:p>
      </dsp:txBody>
      <dsp:txXfrm>
        <a:off x="774869" y="2629874"/>
        <a:ext cx="5145137" cy="526160"/>
      </dsp:txXfrm>
    </dsp:sp>
    <dsp:sp modelId="{7AC05F88-2551-4C56-AF95-96BB605AA356}">
      <dsp:nvSpPr>
        <dsp:cNvPr id="0" name=""/>
        <dsp:cNvSpPr/>
      </dsp:nvSpPr>
      <dsp:spPr>
        <a:xfrm>
          <a:off x="446019" y="2564104"/>
          <a:ext cx="657700" cy="65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52F64-F3F0-46D6-B75A-FA1C00E7636D}">
      <dsp:nvSpPr>
        <dsp:cNvPr id="0" name=""/>
        <dsp:cNvSpPr/>
      </dsp:nvSpPr>
      <dsp:spPr>
        <a:xfrm>
          <a:off x="397838" y="3418862"/>
          <a:ext cx="5522168" cy="526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640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Mobile Classrooms</a:t>
          </a:r>
          <a:endParaRPr lang="en-US" sz="2300" kern="1200"/>
        </a:p>
      </dsp:txBody>
      <dsp:txXfrm>
        <a:off x="397838" y="3418862"/>
        <a:ext cx="5522168" cy="526160"/>
      </dsp:txXfrm>
    </dsp:sp>
    <dsp:sp modelId="{5C8970D6-A1FF-41AE-8B4A-3958DD4DC39D}">
      <dsp:nvSpPr>
        <dsp:cNvPr id="0" name=""/>
        <dsp:cNvSpPr/>
      </dsp:nvSpPr>
      <dsp:spPr>
        <a:xfrm>
          <a:off x="68988" y="3353092"/>
          <a:ext cx="657700" cy="6577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74D29-2827-4D25-8651-BCB48705CFB3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8AE40-9F61-49A8-A4EE-6AFF5B1B9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5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BOS may</a:t>
            </a:r>
            <a:r>
              <a:rPr lang="en-US" baseline="0" dirty="0" smtClean="0"/>
              <a:t> change.   Will know more in September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2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9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8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4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9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3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1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4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8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6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06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8ACCECBE-7576-459B-82F3-7C7BD9E2E9FC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34C36257-CD58-4E00-A72B-88411B9B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i="0" u="none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b="0" i="0" u="none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5755812" y="4013498"/>
            <a:ext cx="2783541" cy="199151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1464733"/>
            <a:ext cx="8086725" cy="33528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 Range Planning Advisory Committee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Report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892675"/>
            <a:ext cx="6921151" cy="1645920"/>
          </a:xfrm>
        </p:spPr>
        <p:txBody>
          <a:bodyPr/>
          <a:lstStyle/>
          <a:p>
            <a:r>
              <a:rPr lang="en-US" dirty="0" smtClean="0"/>
              <a:t>July 13, 2017 - School Board Meeting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43" y="4337384"/>
            <a:ext cx="2048104" cy="113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3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FY19 Capital Improvement Program (CIP) Recommendation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7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Maintenance/Continuation Projects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055874"/>
              </p:ext>
            </p:extLst>
          </p:nvPr>
        </p:nvGraphicFramePr>
        <p:xfrm>
          <a:off x="492919" y="2157731"/>
          <a:ext cx="8176948" cy="3714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4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4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4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9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79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876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</a:t>
                      </a: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Year</a:t>
                      </a: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8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18/19</a:t>
                      </a:r>
                      <a:endParaRPr lang="en-US" sz="1600" b="1" i="1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19/20</a:t>
                      </a:r>
                      <a:endParaRPr lang="en-US" sz="1600" b="1" i="1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20/21</a:t>
                      </a:r>
                      <a:endParaRPr lang="en-US" sz="1600" b="1" i="1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21/22</a:t>
                      </a:r>
                      <a:endParaRPr lang="en-US" sz="1600" b="1" i="1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22/23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Maintenance/Replacement Program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$7,392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$8,112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$8,664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$7,721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$9,587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$41,476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State Technology Grant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$3,500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Instructional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$2,875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Administrative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$1,315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Telecommunications Network Upgrade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$2,250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School Bus Replacements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$6,000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8402" marR="8402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313267" y="4087283"/>
            <a:ext cx="93133" cy="931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03346" y="4591171"/>
            <a:ext cx="93133" cy="931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3267" y="5598947"/>
            <a:ext cx="93133" cy="931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3267" y="6449603"/>
            <a:ext cx="93133" cy="931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2282" y="6326892"/>
            <a:ext cx="3158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No change from previous requests</a:t>
            </a:r>
            <a:endParaRPr lang="en-US" sz="16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318357" y="5988338"/>
            <a:ext cx="2254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(Amounts in thousands)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85442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Maintenance Replacement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629" y="1854056"/>
            <a:ext cx="8065294" cy="4703498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marL="339725" indent="-339725">
              <a:buFont typeface="Wingdings" panose="05000000000000000000" pitchFamily="2" charset="2"/>
              <a:buChar char="Ø"/>
            </a:pPr>
            <a:r>
              <a:rPr lang="en-US" sz="2900" b="1" dirty="0" smtClean="0"/>
              <a:t>Key Changes</a:t>
            </a:r>
          </a:p>
          <a:p>
            <a:pPr marL="514350" lvl="0" indent="-2270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900" dirty="0"/>
              <a:t>Acceleration of the Kitchen Air Conditioning Installations</a:t>
            </a:r>
          </a:p>
          <a:p>
            <a:pPr marL="514350" lvl="0" indent="-2270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900" dirty="0"/>
              <a:t>Updated estimates on HVAC work</a:t>
            </a:r>
          </a:p>
          <a:p>
            <a:pPr marL="514350" lvl="0" indent="-2270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900" dirty="0" smtClean="0"/>
              <a:t>Program is updated each year.  See Appendix C for details of new, eliminated and changed projects.</a:t>
            </a:r>
          </a:p>
          <a:p>
            <a:pPr marL="339725" indent="-339725">
              <a:buFont typeface="Arial" panose="020B0604020202020204" pitchFamily="34" charset="0"/>
              <a:buChar char="•"/>
            </a:pPr>
            <a:endParaRPr lang="en-US" sz="2900" dirty="0" smtClean="0"/>
          </a:p>
          <a:p>
            <a:pPr marL="339725" indent="-339725">
              <a:buFont typeface="Wingdings" panose="05000000000000000000" pitchFamily="2" charset="2"/>
              <a:buChar char="Ø"/>
            </a:pPr>
            <a:r>
              <a:rPr lang="en-US" sz="2900" b="1" dirty="0" smtClean="0"/>
              <a:t>FY19-23: $3.7M Increase (9%)*</a:t>
            </a:r>
          </a:p>
          <a:p>
            <a:endParaRPr lang="en-US" b="1" dirty="0"/>
          </a:p>
          <a:p>
            <a:pPr>
              <a:lnSpc>
                <a:spcPct val="120000"/>
              </a:lnSpc>
            </a:pPr>
            <a:r>
              <a:rPr lang="en-US" dirty="0" smtClean="0"/>
              <a:t>*Project to project difference is less.  Year to year comparison misleading due to appropriation timing changes</a:t>
            </a:r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563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006" y="2157731"/>
            <a:ext cx="8065294" cy="3766185"/>
          </a:xfrm>
        </p:spPr>
        <p:txBody>
          <a:bodyPr>
            <a:normAutofit/>
          </a:bodyPr>
          <a:lstStyle/>
          <a:p>
            <a:pPr marL="400050" indent="-400050">
              <a:buFont typeface="Wingdings" panose="05000000000000000000" pitchFamily="2" charset="2"/>
              <a:buChar char="Ø"/>
            </a:pPr>
            <a:r>
              <a:rPr lang="en-US" sz="1800" b="1" dirty="0" smtClean="0"/>
              <a:t>State Technology Grant</a:t>
            </a:r>
          </a:p>
          <a:p>
            <a:pPr marL="400050" indent="-400050"/>
            <a:r>
              <a:rPr lang="en-US" sz="1800" dirty="0"/>
              <a:t> </a:t>
            </a:r>
            <a:r>
              <a:rPr lang="en-US" sz="1800" dirty="0" smtClean="0"/>
              <a:t>- Decreased by $26,000/year due to closure of Yancey</a:t>
            </a:r>
          </a:p>
          <a:p>
            <a:pPr marL="400050" indent="-400050"/>
            <a:endParaRPr lang="en-US" sz="1800" dirty="0" smtClean="0"/>
          </a:p>
          <a:p>
            <a:pPr marL="400050" indent="-400050">
              <a:buFont typeface="Wingdings" panose="05000000000000000000" pitchFamily="2" charset="2"/>
              <a:buChar char="Ø"/>
            </a:pPr>
            <a:r>
              <a:rPr lang="en-US" sz="1800" b="1" dirty="0" smtClean="0"/>
              <a:t>Telecommunications Network Upgrade</a:t>
            </a:r>
          </a:p>
          <a:p>
            <a:pPr marL="400050" indent="-400050"/>
            <a:r>
              <a:rPr lang="en-US" sz="1800" dirty="0" smtClean="0"/>
              <a:t>- Previously $900k requested every three years</a:t>
            </a:r>
          </a:p>
          <a:p>
            <a:pPr marL="400050" indent="-400050"/>
            <a:r>
              <a:rPr lang="en-US" sz="1800" dirty="0" smtClean="0"/>
              <a:t>- Additional $150k requested in intermediate years for ongoing maintenance of the network.</a:t>
            </a:r>
          </a:p>
          <a:p>
            <a:pPr marL="400050" indent="-400050"/>
            <a:r>
              <a:rPr lang="en-US" sz="1800" dirty="0" smtClean="0"/>
              <a:t>- Total 5 year increase: $450k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079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333593"/>
              </p:ext>
            </p:extLst>
          </p:nvPr>
        </p:nvGraphicFramePr>
        <p:xfrm>
          <a:off x="321511" y="2270758"/>
          <a:ext cx="8422396" cy="33106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2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62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22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22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3987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</a:t>
                      </a: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Year 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8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18/19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19/20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20/21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21/22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22/23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High School </a:t>
                      </a:r>
                      <a:r>
                        <a:rPr lang="en-US" sz="1600" u="none" strike="noStrike" dirty="0" smtClean="0">
                          <a:effectLst/>
                        </a:rPr>
                        <a:t>Improvements*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Learning Space Modernization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$6,250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$6,015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$4,319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$4,319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$25,905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Scottsville Additions &amp;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$12,300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>
                          <a:effectLst/>
                        </a:rPr>
                        <a:t> </a:t>
                      </a:r>
                      <a:r>
                        <a:rPr lang="en-US" sz="1600" i="1" u="none" strike="noStrike" dirty="0" smtClean="0">
                          <a:effectLst/>
                        </a:rPr>
                        <a:t>open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>
                          <a:effectLst/>
                        </a:rPr>
                        <a:t>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$12,300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Crozet Addition &amp;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$9,700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>
                          <a:effectLst/>
                        </a:rPr>
                        <a:t> 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>
                          <a:effectLst/>
                        </a:rPr>
                        <a:t> </a:t>
                      </a:r>
                      <a:r>
                        <a:rPr lang="en-US" sz="1600" i="1" u="none" strike="noStrike" dirty="0" smtClean="0">
                          <a:effectLst/>
                        </a:rPr>
                        <a:t>open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$9,700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Red Hill Phase 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>
                          <a:effectLst/>
                        </a:rPr>
                        <a:t> 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>
                          <a:effectLst/>
                        </a:rPr>
                        <a:t> </a:t>
                      </a:r>
                      <a:r>
                        <a:rPr lang="en-US" sz="1600" i="1" u="none" strike="noStrike" dirty="0" smtClean="0">
                          <a:effectLst/>
                        </a:rPr>
                        <a:t>open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$5,500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1934" y="6176489"/>
            <a:ext cx="6356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*Contingent on consultant study scheduled to be complete in Fall 2017</a:t>
            </a:r>
            <a:endParaRPr lang="en-US" sz="16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</p:spPr>
        <p:txBody>
          <a:bodyPr>
            <a:normAutofit/>
          </a:bodyPr>
          <a:lstStyle/>
          <a:p>
            <a:r>
              <a:rPr lang="en-US" dirty="0" smtClean="0"/>
              <a:t>Non-Maintenance Projects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89764" y="5709647"/>
            <a:ext cx="2254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(Amounts in thousands)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36440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658198"/>
          </a:xfrm>
        </p:spPr>
        <p:txBody>
          <a:bodyPr/>
          <a:lstStyle/>
          <a:p>
            <a:pPr algn="ctr"/>
            <a:r>
              <a:rPr lang="en-US" dirty="0" smtClean="0"/>
              <a:t>Learning Space Modernization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21" y="1658198"/>
            <a:ext cx="6641556" cy="4420786"/>
          </a:xfrm>
        </p:spPr>
      </p:pic>
      <p:sp>
        <p:nvSpPr>
          <p:cNvPr id="6" name="TextBox 5"/>
          <p:cNvSpPr txBox="1"/>
          <p:nvPr/>
        </p:nvSpPr>
        <p:spPr>
          <a:xfrm>
            <a:off x="5222284" y="6346447"/>
            <a:ext cx="3921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WAHS Classroom Modernization underway </a:t>
            </a:r>
            <a:endParaRPr lang="en-US" sz="1600" i="1" dirty="0"/>
          </a:p>
        </p:txBody>
      </p:sp>
      <p:sp>
        <p:nvSpPr>
          <p:cNvPr id="7" name="Oval 6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34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0460"/>
            <a:ext cx="9144000" cy="1658198"/>
          </a:xfrm>
        </p:spPr>
        <p:txBody>
          <a:bodyPr/>
          <a:lstStyle/>
          <a:p>
            <a:pPr algn="ctr"/>
            <a:r>
              <a:rPr lang="en-US" dirty="0" smtClean="0"/>
              <a:t>Learning Space Modernization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856" y="1590905"/>
            <a:ext cx="4042611" cy="459790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 smtClean="0"/>
              <a:t>SCOPE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Improvements to existing instructional spaces including classrooms, libraries, and other elective and instructional support areas.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Modifications will include furniture and renewal work </a:t>
            </a:r>
            <a:r>
              <a:rPr lang="en-US" sz="1800" dirty="0" smtClean="0"/>
              <a:t>including improving daylighting, </a:t>
            </a:r>
            <a:r>
              <a:rPr lang="en-US" sz="1800" dirty="0"/>
              <a:t>updating finishes, casework, lighting, technology and power, and connections to adjacent spaces. </a:t>
            </a:r>
          </a:p>
          <a:p>
            <a:pPr>
              <a:lnSpc>
                <a:spcPct val="110000"/>
              </a:lnSpc>
            </a:pPr>
            <a:endParaRPr lang="en-US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20540" y="1590904"/>
            <a:ext cx="4042611" cy="4597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b="0" i="0" u="none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BUDGET</a:t>
            </a:r>
          </a:p>
          <a:p>
            <a:r>
              <a:rPr lang="en-US" sz="1800" dirty="0" smtClean="0"/>
              <a:t>$25.9M (5 years only) </a:t>
            </a:r>
          </a:p>
          <a:p>
            <a:endParaRPr lang="en-US" sz="1800" dirty="0" smtClean="0"/>
          </a:p>
          <a:p>
            <a:r>
              <a:rPr lang="en-US" sz="1800" b="1" dirty="0" smtClean="0"/>
              <a:t>SCHEDULE</a:t>
            </a:r>
          </a:p>
          <a:p>
            <a:r>
              <a:rPr lang="en-US" sz="1800" dirty="0" smtClean="0"/>
              <a:t>Ongoing</a:t>
            </a:r>
          </a:p>
          <a:p>
            <a:endParaRPr lang="en-US" sz="1800" dirty="0"/>
          </a:p>
          <a:p>
            <a:r>
              <a:rPr lang="en-US" sz="1800" b="1" dirty="0" smtClean="0"/>
              <a:t>CHANGES FROM PREVIOUS REQUESTS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This project is for Middle and Elementary </a:t>
            </a:r>
            <a:r>
              <a:rPr lang="en-US" sz="1800" dirty="0" smtClean="0"/>
              <a:t>Schools </a:t>
            </a:r>
            <a:r>
              <a:rPr lang="en-US" sz="1800" dirty="0"/>
              <a:t>only  </a:t>
            </a:r>
            <a:endParaRPr lang="en-US" sz="18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Estimates </a:t>
            </a:r>
            <a:r>
              <a:rPr lang="en-US" sz="1800" dirty="0"/>
              <a:t>have been increased to reflect current bidding climate and to include technology equipment.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716003" y="1590905"/>
            <a:ext cx="0" cy="4597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670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649" y="95536"/>
            <a:ext cx="9133811" cy="1658198"/>
          </a:xfrm>
        </p:spPr>
        <p:txBody>
          <a:bodyPr/>
          <a:lstStyle/>
          <a:p>
            <a:pPr algn="ctr"/>
            <a:r>
              <a:rPr lang="en-US" dirty="0" smtClean="0"/>
              <a:t>Scottsville Addition &amp; Improvements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0" t="17642" r="7844" b="26173"/>
          <a:stretch/>
        </p:blipFill>
        <p:spPr>
          <a:xfrm>
            <a:off x="-1" y="1924050"/>
            <a:ext cx="9133813" cy="454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62" y="5648325"/>
            <a:ext cx="1076325" cy="609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329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0460"/>
            <a:ext cx="9144000" cy="1658198"/>
          </a:xfrm>
        </p:spPr>
        <p:txBody>
          <a:bodyPr/>
          <a:lstStyle/>
          <a:p>
            <a:pPr algn="ctr"/>
            <a:r>
              <a:rPr lang="en-US" dirty="0" smtClean="0"/>
              <a:t>Scottsville Addition &amp;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856" y="1590905"/>
            <a:ext cx="6931819" cy="459790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 smtClean="0"/>
              <a:t>SCOPE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Addition(s) - 20,000 </a:t>
            </a:r>
            <a:r>
              <a:rPr lang="en-US" sz="1800" dirty="0"/>
              <a:t>sf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4 </a:t>
            </a:r>
            <a:r>
              <a:rPr lang="en-US" sz="1800" dirty="0"/>
              <a:t>additional </a:t>
            </a:r>
            <a:r>
              <a:rPr lang="en-US" sz="1800" dirty="0" smtClean="0"/>
              <a:t>classrooms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2 </a:t>
            </a:r>
            <a:r>
              <a:rPr lang="en-US" sz="1800" dirty="0"/>
              <a:t>smaller resource </a:t>
            </a:r>
            <a:r>
              <a:rPr lang="en-US" sz="1800" dirty="0" smtClean="0"/>
              <a:t>classrooms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2 offices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Full-size gym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Site </a:t>
            </a:r>
            <a:r>
              <a:rPr lang="en-US" sz="1800" dirty="0"/>
              <a:t>improvements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Outdoor </a:t>
            </a:r>
            <a:r>
              <a:rPr lang="en-US" sz="1800" dirty="0"/>
              <a:t>learning areas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Septic </a:t>
            </a:r>
            <a:r>
              <a:rPr lang="en-US" sz="1800" dirty="0"/>
              <a:t>system </a:t>
            </a:r>
            <a:r>
              <a:rPr lang="en-US" sz="1800" dirty="0" smtClean="0"/>
              <a:t>replacement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Improvements to the existing building </a:t>
            </a:r>
            <a:endParaRPr lang="en-US" sz="1800" dirty="0" smtClean="0"/>
          </a:p>
          <a:p>
            <a:pPr>
              <a:lnSpc>
                <a:spcPct val="110000"/>
              </a:lnSpc>
            </a:pPr>
            <a:endParaRPr lang="en-US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20540" y="1590904"/>
            <a:ext cx="4042611" cy="4597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b="0" i="0" u="none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BUDGET</a:t>
            </a:r>
          </a:p>
          <a:p>
            <a:r>
              <a:rPr lang="en-US" sz="1800" dirty="0" smtClean="0"/>
              <a:t>$12.3M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SCHEDULE</a:t>
            </a:r>
          </a:p>
          <a:p>
            <a:r>
              <a:rPr lang="en-US" sz="1800" dirty="0" smtClean="0"/>
              <a:t>Open 2020/21 School Year</a:t>
            </a:r>
          </a:p>
          <a:p>
            <a:endParaRPr lang="en-US" sz="1800" dirty="0"/>
          </a:p>
          <a:p>
            <a:r>
              <a:rPr lang="en-US" sz="1800" b="1" dirty="0" smtClean="0"/>
              <a:t>CHANGES FROM PREVIOUS REQUESTS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Accelerated, increased priority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Added gym &amp; improvements to existing building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Added septic system replacement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Estimates updated to reflect current construction costs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716003" y="1590905"/>
            <a:ext cx="0" cy="4597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049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19" y="0"/>
            <a:ext cx="8079581" cy="1658198"/>
          </a:xfrm>
        </p:spPr>
        <p:txBody>
          <a:bodyPr/>
          <a:lstStyle/>
          <a:p>
            <a:pPr algn="ctr"/>
            <a:r>
              <a:rPr lang="en-US" dirty="0" smtClean="0"/>
              <a:t>Crozet Addition &amp; Improvements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263735"/>
              </p:ext>
            </p:extLst>
          </p:nvPr>
        </p:nvGraphicFramePr>
        <p:xfrm>
          <a:off x="1821392" y="1455208"/>
          <a:ext cx="5375275" cy="4620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3" imgW="40990320" imgH="35250480" progId="Photoshop.Image.13">
                  <p:embed/>
                </p:oleObj>
              </mc:Choice>
              <mc:Fallback>
                <p:oleObj name="Image" r:id="rId3" imgW="40990320" imgH="352504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1392" y="1455208"/>
                        <a:ext cx="5375275" cy="46203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53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703740"/>
          </a:xfrm>
        </p:spPr>
        <p:txBody>
          <a:bodyPr>
            <a:normAutofit fontScale="70000" lnSpcReduction="20000"/>
          </a:bodyPr>
          <a:lstStyle/>
          <a:p>
            <a:r>
              <a:rPr lang="en-US" b="1" u="sng" dirty="0" smtClean="0"/>
              <a:t>Purpose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Per Policy FB: “The Long-Range Planning Advisory Committee (LRPAC) is formed to inform and advise the Superintendent and School Board in </a:t>
            </a:r>
            <a:r>
              <a:rPr lang="en-US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the development of comprehensive, long-term plans for facilities needs in the most effective and efficient way</a:t>
            </a: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 and in support of the School Division’s Strategic Plan.”</a:t>
            </a:r>
          </a:p>
          <a:p>
            <a:endParaRPr lang="en-US" dirty="0"/>
          </a:p>
          <a:p>
            <a:r>
              <a:rPr lang="en-US" b="1" u="sng" dirty="0" smtClean="0"/>
              <a:t>Membership</a:t>
            </a:r>
          </a:p>
          <a:p>
            <a:pPr marL="341313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i="1" u="sng" dirty="0">
                <a:solidFill>
                  <a:schemeClr val="tx1"/>
                </a:solidFill>
                <a:latin typeface="Franklin Gothic Book" panose="020B0503020102020204" pitchFamily="34" charset="0"/>
              </a:rPr>
              <a:t>School Board Appointees</a:t>
            </a:r>
            <a:r>
              <a:rPr lang="en-US" i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			</a:t>
            </a:r>
            <a:r>
              <a:rPr lang="en-US" i="1" u="sng" dirty="0">
                <a:solidFill>
                  <a:schemeClr val="tx1"/>
                </a:solidFill>
                <a:latin typeface="Franklin Gothic Book" panose="020B0503020102020204" pitchFamily="34" charset="0"/>
              </a:rPr>
              <a:t>Superintendent Appointees</a:t>
            </a:r>
            <a:endParaRPr lang="en-US" u="sng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Tammie Moses, </a:t>
            </a:r>
            <a:r>
              <a:rPr lang="en-US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Jouett</a:t>
            </a: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 District		</a:t>
            </a:r>
            <a:r>
              <a:rPr lang="en-US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Jason Handy</a:t>
            </a: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		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Andrea Mejia, Rio District			Jon Stokes 		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Daniel Steeper, </a:t>
            </a:r>
            <a:r>
              <a:rPr lang="en-US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Rivanna</a:t>
            </a: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 District		Randall Switz 		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JR Washington, Samuel Miller District 	William Coles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CJ </a:t>
            </a: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Hatcher, White Hall District 		</a:t>
            </a:r>
            <a:r>
              <a:rPr lang="en-US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Kate Barrett</a:t>
            </a:r>
            <a:endParaRPr lang="en-US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Daisy Rojas, </a:t>
            </a:r>
            <a:r>
              <a:rPr lang="en-US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At-Large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3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658198"/>
          </a:xfrm>
        </p:spPr>
        <p:txBody>
          <a:bodyPr/>
          <a:lstStyle/>
          <a:p>
            <a:pPr algn="ctr"/>
            <a:r>
              <a:rPr lang="en-US" dirty="0" smtClean="0"/>
              <a:t>Crozet Addition &amp;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856" y="1590905"/>
            <a:ext cx="6931819" cy="459790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 smtClean="0"/>
              <a:t>SCOPE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Addition(s) - 16,000 </a:t>
            </a:r>
            <a:r>
              <a:rPr lang="en-US" sz="1800" dirty="0"/>
              <a:t>sf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8 </a:t>
            </a:r>
            <a:r>
              <a:rPr lang="en-US" sz="1800" dirty="0"/>
              <a:t>additional </a:t>
            </a:r>
            <a:r>
              <a:rPr lang="en-US" sz="1800" dirty="0" smtClean="0"/>
              <a:t>classrooms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3 </a:t>
            </a:r>
            <a:r>
              <a:rPr lang="en-US" sz="1800" dirty="0"/>
              <a:t>smaller resource </a:t>
            </a:r>
            <a:r>
              <a:rPr lang="en-US" sz="1800" dirty="0" smtClean="0"/>
              <a:t>classrooms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2 offices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Support spaces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Site </a:t>
            </a:r>
            <a:r>
              <a:rPr lang="en-US" sz="1800" dirty="0"/>
              <a:t>improvements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Outdoor </a:t>
            </a:r>
            <a:r>
              <a:rPr lang="en-US" sz="1800" dirty="0"/>
              <a:t>learning areas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Additional parking &amp; play areas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Improvements to the existing building </a:t>
            </a:r>
            <a:endParaRPr lang="en-US" sz="1800" dirty="0" smtClean="0"/>
          </a:p>
          <a:p>
            <a:pPr>
              <a:lnSpc>
                <a:spcPct val="110000"/>
              </a:lnSpc>
            </a:pPr>
            <a:endParaRPr lang="en-US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20540" y="1590904"/>
            <a:ext cx="4042611" cy="4597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b="0" i="0" u="none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BUDGET</a:t>
            </a:r>
          </a:p>
          <a:p>
            <a:r>
              <a:rPr lang="en-US" sz="1800" dirty="0" smtClean="0"/>
              <a:t>$9.7M</a:t>
            </a:r>
          </a:p>
          <a:p>
            <a:endParaRPr lang="en-US" sz="1800" dirty="0" smtClean="0"/>
          </a:p>
          <a:p>
            <a:r>
              <a:rPr lang="en-US" sz="1800" b="1" dirty="0" smtClean="0"/>
              <a:t>SCHEDULE</a:t>
            </a:r>
          </a:p>
          <a:p>
            <a:r>
              <a:rPr lang="en-US" sz="1800" dirty="0" smtClean="0"/>
              <a:t>Open 2021/22 School Year</a:t>
            </a:r>
          </a:p>
          <a:p>
            <a:endParaRPr lang="en-US" sz="1800" dirty="0"/>
          </a:p>
          <a:p>
            <a:r>
              <a:rPr lang="en-US" sz="1800" b="1" dirty="0" smtClean="0"/>
              <a:t>CHANGES FROM PREVIOUS REQUESTS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Accelerated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Added improvements to existing building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Estimates updated to reflect current construction costs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716003" y="1590905"/>
            <a:ext cx="0" cy="4597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875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986016"/>
              </p:ext>
            </p:extLst>
          </p:nvPr>
        </p:nvGraphicFramePr>
        <p:xfrm>
          <a:off x="1784976" y="1328632"/>
          <a:ext cx="5495465" cy="4712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Image" r:id="rId3" imgW="23555520" imgH="20202840" progId="Photoshop.Image.13">
                  <p:embed/>
                </p:oleObj>
              </mc:Choice>
              <mc:Fallback>
                <p:oleObj name="Image" r:id="rId3" imgW="23555520" imgH="20202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4976" y="1328632"/>
                        <a:ext cx="5495465" cy="47125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– Phase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41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58198"/>
          </a:xfrm>
        </p:spPr>
        <p:txBody>
          <a:bodyPr/>
          <a:lstStyle/>
          <a:p>
            <a:pPr algn="ctr"/>
            <a:r>
              <a:rPr lang="en-US" dirty="0" smtClean="0"/>
              <a:t>Red Hill – Phase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856" y="1590905"/>
            <a:ext cx="6931819" cy="459790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 smtClean="0"/>
              <a:t>SCOPE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Addition(s) – 8,800 </a:t>
            </a:r>
            <a:r>
              <a:rPr lang="en-US" sz="1800" dirty="0"/>
              <a:t>sf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Full-size gym + support spaces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Site </a:t>
            </a:r>
            <a:r>
              <a:rPr lang="en-US" sz="1800" dirty="0"/>
              <a:t>improvements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Outdoor </a:t>
            </a:r>
            <a:r>
              <a:rPr lang="en-US" sz="1800" dirty="0"/>
              <a:t>learning areas </a:t>
            </a:r>
            <a:endParaRPr lang="en-US" sz="1800" dirty="0" smtClean="0"/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Additional parking</a:t>
            </a:r>
          </a:p>
          <a:p>
            <a:pPr marL="2286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Improvements to the existing </a:t>
            </a:r>
            <a:r>
              <a:rPr lang="en-US" sz="1800" dirty="0" smtClean="0"/>
              <a:t>building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Repurpose old gym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Cafeteria, toilets, kitchen, etc.</a:t>
            </a:r>
          </a:p>
          <a:p>
            <a:pPr marL="6858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Exterior fascia/soffit repair </a:t>
            </a:r>
          </a:p>
          <a:p>
            <a:pPr>
              <a:lnSpc>
                <a:spcPct val="110000"/>
              </a:lnSpc>
            </a:pPr>
            <a:endParaRPr lang="en-US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20540" y="1590904"/>
            <a:ext cx="4042611" cy="4597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b="0" i="0" u="none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BUDGET</a:t>
            </a:r>
          </a:p>
          <a:p>
            <a:r>
              <a:rPr lang="en-US" sz="1800" dirty="0" smtClean="0"/>
              <a:t>$5.5M</a:t>
            </a:r>
          </a:p>
          <a:p>
            <a:endParaRPr lang="en-US" sz="1800" dirty="0" smtClean="0"/>
          </a:p>
          <a:p>
            <a:r>
              <a:rPr lang="en-US" sz="1800" b="1" dirty="0" smtClean="0"/>
              <a:t>SCHEDULE</a:t>
            </a:r>
          </a:p>
          <a:p>
            <a:r>
              <a:rPr lang="en-US" sz="1800" dirty="0" smtClean="0"/>
              <a:t>Open 2021/22 School Year</a:t>
            </a:r>
          </a:p>
          <a:p>
            <a:endParaRPr lang="en-US" sz="1800" dirty="0"/>
          </a:p>
          <a:p>
            <a:r>
              <a:rPr lang="en-US" sz="1800" b="1" dirty="0" smtClean="0"/>
              <a:t>CHANGES FROM PREVIOUS REQUESTS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Increased size of the gym addition</a:t>
            </a:r>
          </a:p>
          <a:p>
            <a:pPr marL="349250" indent="-228600">
              <a:buFont typeface="Arial" panose="020B0604020202020204" pitchFamily="34" charset="0"/>
              <a:buChar char="•"/>
            </a:pPr>
            <a:r>
              <a:rPr lang="en-US" sz="1800" dirty="0" smtClean="0"/>
              <a:t>Estimates updated to reflect current construction costs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716003" y="1590905"/>
            <a:ext cx="0" cy="4597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284191" y="105767"/>
            <a:ext cx="709683" cy="723332"/>
          </a:xfrm>
          <a:prstGeom prst="ellipse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88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Options/Variations to Discuss Further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2625" indent="-341313">
              <a:buFont typeface="Wingdings" panose="05000000000000000000" pitchFamily="2" charset="2"/>
              <a:buChar char="Ø"/>
            </a:pPr>
            <a:r>
              <a:rPr lang="en-US" dirty="0" smtClean="0"/>
              <a:t>Scale/magnitude of improvements to existing buildings</a:t>
            </a:r>
          </a:p>
          <a:p>
            <a:pPr marL="682625" indent="-341313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682625" indent="-341313">
              <a:buFont typeface="Wingdings" panose="05000000000000000000" pitchFamily="2" charset="2"/>
              <a:buChar char="Ø"/>
            </a:pPr>
            <a:r>
              <a:rPr lang="en-US" dirty="0" smtClean="0"/>
              <a:t>Number </a:t>
            </a:r>
            <a:r>
              <a:rPr lang="en-US" dirty="0"/>
              <a:t>of classrooms at Scottsville or </a:t>
            </a:r>
            <a:r>
              <a:rPr lang="en-US" dirty="0" smtClean="0"/>
              <a:t>Crozet</a:t>
            </a:r>
          </a:p>
          <a:p>
            <a:pPr marL="682625" indent="-341313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682625" indent="-341313">
              <a:buFont typeface="Wingdings" panose="05000000000000000000" pitchFamily="2" charset="2"/>
              <a:buChar char="Ø"/>
            </a:pPr>
            <a:r>
              <a:rPr lang="en-US" dirty="0" smtClean="0"/>
              <a:t>Size of the gym: school need vs. community use</a:t>
            </a:r>
          </a:p>
          <a:p>
            <a:pPr marL="682625" indent="-341313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2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266840"/>
              </p:ext>
            </p:extLst>
          </p:nvPr>
        </p:nvGraphicFramePr>
        <p:xfrm>
          <a:off x="3" y="964568"/>
          <a:ext cx="9143998" cy="5893431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464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8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5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71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99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2667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5 Year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9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18/19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19/20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20/21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21/22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22/23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0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Maintenance/Replacement Program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$7,392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$8,112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$8,664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$7,721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$9,587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$41,476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M2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State Technology Grant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$700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$3,500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Instructional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$575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$575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$2,875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Administrative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$1,315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0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Telecommunications Network Upgrade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$150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$2,250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School Bus Replacements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$1,200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High School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Learning Space Modernization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$6,250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$6,015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$4,319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$4,319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$25,905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80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Scottsville Additions &amp;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$12,300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$12,300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Crozet Addition &amp; Improvements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$9,700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$9,700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27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Red Hill Phase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$5,500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278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$28,830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$32,965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$16,554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$14,928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$17,544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effectLst/>
                        </a:rPr>
                        <a:t>$110,821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3649" y="-327544"/>
            <a:ext cx="9130351" cy="165819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FY 19 CIP Recommendation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1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FY19 Capital Needs Assessment (CNA) Recommendation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8796"/>
            <a:ext cx="9144000" cy="165819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CNA Recommendation:  FY23/24 </a:t>
            </a:r>
            <a:r>
              <a:rPr lang="en-US" dirty="0"/>
              <a:t>– FY27/28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897971"/>
              </p:ext>
            </p:extLst>
          </p:nvPr>
        </p:nvGraphicFramePr>
        <p:xfrm>
          <a:off x="0" y="1296540"/>
          <a:ext cx="9143998" cy="5561460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316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3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9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9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79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4755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5 Year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55">
                <a:tc gridSpan="2" v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23/24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24/25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25/26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26/27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27/28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82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Maintenance/Replacement Program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State Technology Grant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$3,500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Instructional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$2,875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Administrative Technology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$1,315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82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Telecommunications Network Upgrade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$900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$2,250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School Bus Replacements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$6,000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Learning Space Modernization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Administration Space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$7,000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New Elementary School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CATEC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Middle School Addition(s)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TBD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47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$24,888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$18,638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$37,888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$17,888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$18,638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$117,940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5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92" y="481263"/>
            <a:ext cx="8079581" cy="1658198"/>
          </a:xfrm>
        </p:spPr>
        <p:txBody>
          <a:bodyPr/>
          <a:lstStyle/>
          <a:p>
            <a:r>
              <a:rPr lang="en-US" dirty="0" smtClean="0"/>
              <a:t>Staff Support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37285" y="2454443"/>
            <a:ext cx="53781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Rosalyn </a:t>
            </a:r>
            <a:r>
              <a:rPr lang="en-US" dirty="0"/>
              <a:t>Schmitt,  Asst. Director of Facilities Planning</a:t>
            </a:r>
          </a:p>
          <a:p>
            <a:r>
              <a:rPr lang="en-US" dirty="0" smtClean="0"/>
              <a:t>Patrick </a:t>
            </a:r>
            <a:r>
              <a:rPr lang="en-US" dirty="0"/>
              <a:t>McLaughlin, Strategic Planning </a:t>
            </a:r>
            <a:r>
              <a:rPr lang="en-US" dirty="0" smtClean="0"/>
              <a:t>Officer</a:t>
            </a:r>
          </a:p>
          <a:p>
            <a:endParaRPr lang="en-US" dirty="0"/>
          </a:p>
          <a:p>
            <a:r>
              <a:rPr lang="en-US" dirty="0" smtClean="0"/>
              <a:t>Joe </a:t>
            </a:r>
            <a:r>
              <a:rPr lang="en-US" dirty="0"/>
              <a:t>Letteri, Director </a:t>
            </a:r>
          </a:p>
          <a:p>
            <a:r>
              <a:rPr lang="en-US" dirty="0" smtClean="0"/>
              <a:t>George </a:t>
            </a:r>
            <a:r>
              <a:rPr lang="en-US" dirty="0"/>
              <a:t>Shifflett, Deputy Director </a:t>
            </a:r>
          </a:p>
          <a:p>
            <a:r>
              <a:rPr lang="en-US" dirty="0" smtClean="0"/>
              <a:t>Sheila </a:t>
            </a:r>
            <a:r>
              <a:rPr lang="en-US" dirty="0"/>
              <a:t>Hoopmann, Capital Projects </a:t>
            </a:r>
            <a:r>
              <a:rPr lang="en-US" dirty="0" smtClean="0"/>
              <a:t>Manager</a:t>
            </a:r>
          </a:p>
          <a:p>
            <a:endParaRPr lang="en-US" dirty="0"/>
          </a:p>
          <a:p>
            <a:r>
              <a:rPr lang="en-US" dirty="0" smtClean="0"/>
              <a:t>Jim </a:t>
            </a:r>
            <a:r>
              <a:rPr lang="en-US" dirty="0"/>
              <a:t>Foley, Director</a:t>
            </a:r>
          </a:p>
          <a:p>
            <a:r>
              <a:rPr lang="en-US" dirty="0" smtClean="0"/>
              <a:t>Renee </a:t>
            </a:r>
            <a:r>
              <a:rPr lang="en-US" dirty="0"/>
              <a:t>DeVall, Transportation </a:t>
            </a:r>
            <a:r>
              <a:rPr lang="en-US" dirty="0" smtClean="0"/>
              <a:t>Analyst</a:t>
            </a:r>
          </a:p>
          <a:p>
            <a:endParaRPr lang="en-US" dirty="0"/>
          </a:p>
          <a:p>
            <a:r>
              <a:rPr lang="en-US" dirty="0" smtClean="0"/>
              <a:t>Montie </a:t>
            </a:r>
            <a:r>
              <a:rPr lang="en-US" dirty="0"/>
              <a:t>Breeden, Senior Project Manager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2979" y="2454443"/>
            <a:ext cx="2995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/>
              <a:t>Central </a:t>
            </a:r>
            <a:r>
              <a:rPr lang="en-US" b="1" dirty="0" smtClean="0"/>
              <a:t>Office</a:t>
            </a:r>
            <a:endParaRPr lang="en-US" dirty="0"/>
          </a:p>
          <a:p>
            <a:pPr algn="r"/>
            <a:endParaRPr lang="en-US" b="1" dirty="0" smtClean="0"/>
          </a:p>
          <a:p>
            <a:pPr algn="r"/>
            <a:endParaRPr lang="en-US" b="1" dirty="0"/>
          </a:p>
          <a:p>
            <a:pPr algn="r"/>
            <a:r>
              <a:rPr lang="en-US" b="1" dirty="0" smtClean="0"/>
              <a:t>Building Services</a:t>
            </a:r>
          </a:p>
          <a:p>
            <a:pPr algn="r"/>
            <a:endParaRPr lang="en-US" b="1" dirty="0" smtClean="0"/>
          </a:p>
          <a:p>
            <a:pPr algn="r"/>
            <a:endParaRPr lang="en-US" b="1" dirty="0"/>
          </a:p>
          <a:p>
            <a:pPr algn="r"/>
            <a:endParaRPr lang="en-US" b="1" dirty="0" smtClean="0"/>
          </a:p>
          <a:p>
            <a:pPr algn="r"/>
            <a:r>
              <a:rPr lang="en-US" b="1" dirty="0" smtClean="0"/>
              <a:t>Transportation</a:t>
            </a:r>
          </a:p>
          <a:p>
            <a:pPr algn="r"/>
            <a:endParaRPr lang="en-US" b="1" dirty="0" smtClean="0"/>
          </a:p>
          <a:p>
            <a:pPr algn="r"/>
            <a:endParaRPr lang="en-US" b="1" dirty="0"/>
          </a:p>
          <a:p>
            <a:pPr algn="r"/>
            <a:r>
              <a:rPr lang="en-US" b="1" dirty="0" smtClean="0"/>
              <a:t>Local </a:t>
            </a:r>
            <a:r>
              <a:rPr lang="en-US" b="1" dirty="0"/>
              <a:t>Government	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453061" y="2056939"/>
            <a:ext cx="0" cy="3934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33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CIP Review Process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34076047"/>
              </p:ext>
            </p:extLst>
          </p:nvPr>
        </p:nvGraphicFramePr>
        <p:xfrm>
          <a:off x="958649" y="1951630"/>
          <a:ext cx="7613851" cy="4532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202709" y="1845930"/>
            <a:ext cx="2509481" cy="15387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076207"/>
              </p:ext>
            </p:extLst>
          </p:nvPr>
        </p:nvGraphicFramePr>
        <p:xfrm>
          <a:off x="1921933" y="1947334"/>
          <a:ext cx="5977467" cy="420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99" y="2079731"/>
            <a:ext cx="545467" cy="5454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933" y="2882898"/>
            <a:ext cx="545467" cy="5454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3655430"/>
            <a:ext cx="545467" cy="545467"/>
          </a:xfrm>
          <a:prstGeom prst="rect">
            <a:avLst/>
          </a:prstGeom>
        </p:spPr>
      </p:pic>
      <p:sp>
        <p:nvSpPr>
          <p:cNvPr id="3" name="Chevron 2"/>
          <p:cNvSpPr/>
          <p:nvPr/>
        </p:nvSpPr>
        <p:spPr>
          <a:xfrm>
            <a:off x="2160105" y="4660737"/>
            <a:ext cx="668555" cy="348970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825827" y="5469547"/>
            <a:ext cx="668555" cy="348970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7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Topics – Project Timing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2157731"/>
            <a:ext cx="7691967" cy="3766185"/>
          </a:xfrm>
        </p:spPr>
        <p:txBody>
          <a:bodyPr>
            <a:normAutofit/>
          </a:bodyPr>
          <a:lstStyle/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/>
              <a:t>A change in the timing of project appropriations has influenced </a:t>
            </a:r>
            <a:r>
              <a:rPr lang="en-US" dirty="0" smtClean="0"/>
              <a:t>the fiscal </a:t>
            </a:r>
            <a:r>
              <a:rPr lang="en-US" dirty="0"/>
              <a:t>year in which a project is requested. </a:t>
            </a:r>
            <a:endParaRPr lang="en-US" dirty="0" smtClean="0"/>
          </a:p>
          <a:p>
            <a:pPr marL="287338" indent="-28733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All construction </a:t>
            </a:r>
            <a:r>
              <a:rPr lang="en-US" dirty="0"/>
              <a:t>requests </a:t>
            </a:r>
            <a:r>
              <a:rPr lang="en-US" dirty="0" smtClean="0"/>
              <a:t>are requested one fiscal year earlier than in the past.</a:t>
            </a:r>
          </a:p>
          <a:p>
            <a:pPr marL="287338" indent="-28733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Design </a:t>
            </a:r>
            <a:r>
              <a:rPr lang="en-US" dirty="0"/>
              <a:t>and construction </a:t>
            </a:r>
            <a:r>
              <a:rPr lang="en-US" dirty="0" smtClean="0"/>
              <a:t>are requested </a:t>
            </a:r>
            <a:r>
              <a:rPr lang="en-US" dirty="0"/>
              <a:t>in the </a:t>
            </a:r>
            <a:r>
              <a:rPr lang="en-US" dirty="0" smtClean="0"/>
              <a:t>same fiscal year.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Topics – Project Timing (cont.)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131199"/>
              </p:ext>
            </p:extLst>
          </p:nvPr>
        </p:nvGraphicFramePr>
        <p:xfrm>
          <a:off x="2760133" y="4795757"/>
          <a:ext cx="3462868" cy="1545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3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Project Type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Previous </a:t>
                      </a:r>
                      <a:br>
                        <a:rPr lang="en-US" sz="1100" b="1" u="none" strike="noStrike">
                          <a:effectLst/>
                        </a:rPr>
                      </a:br>
                      <a:r>
                        <a:rPr lang="en-US" sz="1100" b="1" u="none" strike="noStrike">
                          <a:effectLst/>
                        </a:rPr>
                        <a:t>Request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Current </a:t>
                      </a:r>
                      <a:br>
                        <a:rPr lang="en-US" sz="1100" b="1" u="none" strike="noStrike" dirty="0">
                          <a:effectLst/>
                        </a:rPr>
                      </a:br>
                      <a:r>
                        <a:rPr lang="en-US" sz="1100" b="1" u="none" strike="noStrike" dirty="0">
                          <a:effectLst/>
                        </a:rPr>
                        <a:t>Request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6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Summer Work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FY18/19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FY17/18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6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Design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FY17/18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FY17/18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6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Construction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FY18/19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FY17/18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89" y="2157731"/>
            <a:ext cx="8214879" cy="190930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383161" y="3104535"/>
            <a:ext cx="250723" cy="582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066071" y="3104535"/>
            <a:ext cx="317089" cy="582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20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Topics – Mobile Classrooms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17" y="1966204"/>
            <a:ext cx="7548750" cy="452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Boundary Changes – Watch List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339" y="2006599"/>
            <a:ext cx="8065294" cy="340584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This CIP </a:t>
            </a:r>
            <a:r>
              <a:rPr lang="en-US" dirty="0"/>
              <a:t>recommendation is based on assumptions that future redistricting will impact the following schools/areas in the next 10 </a:t>
            </a:r>
            <a:r>
              <a:rPr lang="en-US" dirty="0" smtClean="0"/>
              <a:t>years:</a:t>
            </a:r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Greer</a:t>
            </a:r>
            <a:r>
              <a:rPr lang="en-US" dirty="0"/>
              <a:t>, Agnor-Hurt, </a:t>
            </a:r>
            <a:r>
              <a:rPr lang="en-US" dirty="0" err="1" smtClean="0"/>
              <a:t>Woodbrook</a:t>
            </a:r>
            <a:r>
              <a:rPr lang="en-US" dirty="0" smtClean="0"/>
              <a:t> Elementary Schools</a:t>
            </a:r>
            <a:endParaRPr lang="en-US" dirty="0"/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Baker-Butler Elementary School</a:t>
            </a:r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Walton Middle School</a:t>
            </a:r>
          </a:p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dirty="0" smtClean="0"/>
              <a:t>Western Feeder Pattern Elementary Schools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67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71350&quot;&gt;&lt;/object&gt;&lt;object type=&quot;2&quot; unique_id=&quot;71351&quot;&gt;&lt;object type=&quot;3&quot; unique_id=&quot;71352&quot;&gt;&lt;property id=&quot;20148&quot; value=&quot;5&quot;/&gt;&lt;property id=&quot;20300&quot; value=&quot;Slide 1 - &amp;quot;Long Range Planning Advisory Committee Final Report&amp;quot;&quot;/&gt;&lt;property id=&quot;20307&quot; value=&quot;256&quot;/&gt;&lt;/object&gt;&lt;object type=&quot;3&quot; unique_id=&quot;71353&quot;&gt;&lt;property id=&quot;20148&quot; value=&quot;5&quot;/&gt;&lt;property id=&quot;20300&quot; value=&quot;Slide 2 - &amp;quot;Committee Overview&amp;quot;&quot;/&gt;&lt;property id=&quot;20307&quot; value=&quot;257&quot;/&gt;&lt;/object&gt;&lt;object type=&quot;3&quot; unique_id=&quot;71354&quot;&gt;&lt;property id=&quot;20148&quot; value=&quot;5&quot;/&gt;&lt;property id=&quot;20300&quot; value=&quot;Slide 3 - &amp;quot;Staff Support&amp;quot;&quot;/&gt;&lt;property id=&quot;20307&quot; value=&quot;259&quot;/&gt;&lt;/object&gt;&lt;object type=&quot;3&quot; unique_id=&quot;71355&quot;&gt;&lt;property id=&quot;20148&quot; value=&quot;5&quot;/&gt;&lt;property id=&quot;20300&quot; value=&quot;Slide 4 - &amp;quot;The CIP Review Process&amp;quot;&quot;/&gt;&lt;property id=&quot;20307&quot; value=&quot;258&quot;/&gt;&lt;/object&gt;&lt;object type=&quot;3&quot; unique_id=&quot;71356&quot;&gt;&lt;property id=&quot;20148&quot; value=&quot;5&quot;/&gt;&lt;property id=&quot;20300&quot; value=&quot;Slide 5 - &amp;quot;Key Topics&amp;quot;&quot;/&gt;&lt;property id=&quot;20307&quot; value=&quot;260&quot;/&gt;&lt;/object&gt;&lt;object type=&quot;3&quot; unique_id=&quot;71360&quot;&gt;&lt;property id=&quot;20148&quot; value=&quot;5&quot;/&gt;&lt;property id=&quot;20300&quot; value=&quot;Slide 6 - &amp;quot;Key Topics – Project Timing&amp;quot;&quot;/&gt;&lt;property id=&quot;20307&quot; value=&quot;264&quot;/&gt;&lt;/object&gt;&lt;object type=&quot;3&quot; unique_id=&quot;71361&quot;&gt;&lt;property id=&quot;20148&quot; value=&quot;5&quot;/&gt;&lt;property id=&quot;20300&quot; value=&quot;Slide 8 - &amp;quot;Key Topics – Mobile Classrooms&amp;quot;&quot;/&gt;&lt;property id=&quot;20307&quot; value=&quot;265&quot;/&gt;&lt;/object&gt;&lt;object type=&quot;3&quot; unique_id=&quot;71362&quot;&gt;&lt;property id=&quot;20148&quot; value=&quot;5&quot;/&gt;&lt;property id=&quot;20300&quot; value=&quot;Slide 9 - &amp;quot;Boundary Changes – Watch List &amp;quot;&quot;/&gt;&lt;property id=&quot;20307&quot; value=&quot;266&quot;/&gt;&lt;/object&gt;&lt;object type=&quot;3&quot; unique_id=&quot;71363&quot;&gt;&lt;property id=&quot;20148&quot; value=&quot;5&quot;/&gt;&lt;property id=&quot;20300&quot; value=&quot;Slide 10 - &amp;quot;FY19 Capital Improvement Program (CIP) Recommendation&amp;quot;&quot;/&gt;&lt;property id=&quot;20307&quot; value=&quot;268&quot;/&gt;&lt;/object&gt;&lt;object type=&quot;3&quot; unique_id=&quot;71364&quot;&gt;&lt;property id=&quot;20148&quot; value=&quot;5&quot;/&gt;&lt;property id=&quot;20300&quot; value=&quot;Slide 11 - &amp;quot;Maintenance/Continuation Projects&amp;quot;&quot;/&gt;&lt;property id=&quot;20307&quot; value=&quot;267&quot;/&gt;&lt;/object&gt;&lt;object type=&quot;3&quot; unique_id=&quot;71365&quot;&gt;&lt;property id=&quot;20148&quot; value=&quot;5&quot;/&gt;&lt;property id=&quot;20300&quot; value=&quot;Slide 12 - &amp;quot;Maintenance Replacement Program&amp;quot;&quot;/&gt;&lt;property id=&quot;20307&quot; value=&quot;270&quot;/&gt;&lt;/object&gt;&lt;object type=&quot;3&quot; unique_id=&quot;71366&quot;&gt;&lt;property id=&quot;20148&quot; value=&quot;5&quot;/&gt;&lt;property id=&quot;20300&quot; value=&quot;Slide 13 - &amp;quot;Technology Projects&amp;quot;&quot;/&gt;&lt;property id=&quot;20307&quot; value=&quot;271&quot;/&gt;&lt;/object&gt;&lt;object type=&quot;3&quot; unique_id=&quot;71368&quot;&gt;&lt;property id=&quot;20148&quot; value=&quot;5&quot;/&gt;&lt;property id=&quot;20300&quot; value=&quot;Slide 14 - &amp;quot;Non-Maintenance Projects&amp;quot;&quot;/&gt;&lt;property id=&quot;20307&quot; value=&quot;273&quot;/&gt;&lt;/object&gt;&lt;object type=&quot;3&quot; unique_id=&quot;71370&quot;&gt;&lt;property id=&quot;20148&quot; value=&quot;5&quot;/&gt;&lt;property id=&quot;20300&quot; value=&quot;Slide 18 - &amp;quot;Scottsville Addition &amp;amp; Improvements&amp;quot;&quot;/&gt;&lt;property id=&quot;20307&quot; value=&quot;276&quot;/&gt;&lt;/object&gt;&lt;object type=&quot;3&quot; unique_id=&quot;71371&quot;&gt;&lt;property id=&quot;20148&quot; value=&quot;5&quot;/&gt;&lt;property id=&quot;20300&quot; value=&quot;Slide 19 - &amp;quot;Crozet Addition &amp;amp; Improvements&amp;quot;&quot;/&gt;&lt;property id=&quot;20307&quot; value=&quot;277&quot;/&gt;&lt;/object&gt;&lt;object type=&quot;3&quot; unique_id=&quot;71372&quot;&gt;&lt;property id=&quot;20148&quot; value=&quot;5&quot;/&gt;&lt;property id=&quot;20300&quot; value=&quot;Slide 21 - &amp;quot;Red Hill – Phase 2&amp;quot;&quot;/&gt;&lt;property id=&quot;20307&quot; value=&quot;278&quot;/&gt;&lt;/object&gt;&lt;object type=&quot;3&quot; unique_id=&quot;71373&quot;&gt;&lt;property id=&quot;20148&quot; value=&quot;5&quot;/&gt;&lt;property id=&quot;20300&quot; value=&quot;Slide 24 - &amp;quot;FY 19 CIP Recommendation&amp;quot;&quot;/&gt;&lt;property id=&quot;20307&quot; value=&quot;274&quot;/&gt;&lt;/object&gt;&lt;object type=&quot;3&quot; unique_id=&quot;71374&quot;&gt;&lt;property id=&quot;20148&quot; value=&quot;5&quot;/&gt;&lt;property id=&quot;20300&quot; value=&quot;Slide 25 - &amp;quot;FY19 Capital Needs Assessment (CNA) Recommendation&amp;quot;&quot;/&gt;&lt;property id=&quot;20307&quot; value=&quot;269&quot;/&gt;&lt;/object&gt;&lt;object type=&quot;3&quot; unique_id=&quot;71625&quot;&gt;&lt;property id=&quot;20148&quot; value=&quot;5&quot;/&gt;&lt;property id=&quot;20300&quot; value=&quot;Slide 7 - &amp;quot;Key Topics – Project Timing (cont.)&amp;quot;&quot;/&gt;&lt;property id=&quot;20307&quot; value=&quot;279&quot;/&gt;&lt;/object&gt;&lt;object type=&quot;3&quot; unique_id=&quot;71626&quot;&gt;&lt;property id=&quot;20148&quot; value=&quot;5&quot;/&gt;&lt;property id=&quot;20300&quot; value=&quot;Slide 17 - &amp;quot;Scottsville Addition &amp;amp; Improvements&amp;quot;&quot;/&gt;&lt;property id=&quot;20307&quot; value=&quot;283&quot;/&gt;&lt;/object&gt;&lt;object type=&quot;3&quot; unique_id=&quot;71627&quot;&gt;&lt;property id=&quot;20148&quot; value=&quot;5&quot;/&gt;&lt;property id=&quot;20300&quot; value=&quot;Slide 20 - &amp;quot;Crozet Addition &amp;amp; Improvements&amp;quot;&quot;/&gt;&lt;property id=&quot;20307&quot; value=&quot;284&quot;/&gt;&lt;/object&gt;&lt;object type=&quot;3&quot; unique_id=&quot;71628&quot;&gt;&lt;property id=&quot;20148&quot; value=&quot;5&quot;/&gt;&lt;property id=&quot;20300&quot; value=&quot;Slide 22 - &amp;quot;Red Hill – Phase 2&amp;quot;&quot;/&gt;&lt;property id=&quot;20307&quot; value=&quot;285&quot;/&gt;&lt;/object&gt;&lt;object type=&quot;3&quot; unique_id=&quot;71948&quot;&gt;&lt;property id=&quot;20148&quot; value=&quot;5&quot;/&gt;&lt;property id=&quot;20300&quot; value=&quot;Slide 26 - &amp;quot;CNA Recommendation:  FY23/24 – FY27/28 &amp;quot;&quot;/&gt;&lt;property id=&quot;20307&quot; value=&quot;286&quot;/&gt;&lt;/object&gt;&lt;object type=&quot;3&quot; unique_id=&quot;72100&quot;&gt;&lt;property id=&quot;20148&quot; value=&quot;5&quot;/&gt;&lt;property id=&quot;20300&quot; value=&quot;Slide 15 - &amp;quot;Learning Space Modernization&amp;quot;&quot;/&gt;&lt;property id=&quot;20307&quot; value=&quot;289&quot;/&gt;&lt;/object&gt;&lt;object type=&quot;3&quot; unique_id=&quot;72287&quot;&gt;&lt;property id=&quot;20148&quot; value=&quot;5&quot;/&gt;&lt;property id=&quot;20300&quot; value=&quot;Slide 16 - &amp;quot;Learning Space Modernization&amp;quot;&quot;/&gt;&lt;property id=&quot;20307&quot; value=&quot;290&quot;/&gt;&lt;/object&gt;&lt;object type=&quot;3&quot; unique_id=&quot;72413&quot;&gt;&lt;property id=&quot;20148&quot; value=&quot;5&quot;/&gt;&lt;property id=&quot;20300&quot; value=&quot;Slide 23 - &amp;quot;Options/Variations to Discuss Further&amp;quot;&quot;/&gt;&lt;property id=&quot;20307&quot; value=&quot;291&quot;/&gt;&lt;/object&gt;&lt;object type=&quot;3&quot; unique_id=&quot;72414&quot;&gt;&lt;property id=&quot;20148&quot; value=&quot;5&quot;/&gt;&lt;property id=&quot;20300&quot; value=&quot;Slide 27 - &amp;quot;Questions?&amp;quot;&quot;/&gt;&lt;property id=&quot;20307&quot; value=&quot;29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Custom 1">
      <a:majorFont>
        <a:latin typeface="Rockwell Condensed"/>
        <a:ea typeface=""/>
        <a:cs typeface=""/>
      </a:majorFont>
      <a:minorFont>
        <a:latin typeface="Franklin Gothic Book"/>
        <a:ea typeface=""/>
        <a:cs typeface="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834</TotalTime>
  <Words>1348</Words>
  <Application>Microsoft Office PowerPoint</Application>
  <PresentationFormat>On-screen Show (4:3)</PresentationFormat>
  <Paragraphs>541</Paragraphs>
  <Slides>27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Franklin Gothic Book</vt:lpstr>
      <vt:lpstr>Rockwell Condensed</vt:lpstr>
      <vt:lpstr>Wingdings</vt:lpstr>
      <vt:lpstr>Metropolitan</vt:lpstr>
      <vt:lpstr>Image</vt:lpstr>
      <vt:lpstr>Long Range Planning Advisory Committee Final Report</vt:lpstr>
      <vt:lpstr>Committee Overview</vt:lpstr>
      <vt:lpstr>Staff Support</vt:lpstr>
      <vt:lpstr>The CIP Review Process</vt:lpstr>
      <vt:lpstr>Key Topics</vt:lpstr>
      <vt:lpstr>Key Topics – Project Timing</vt:lpstr>
      <vt:lpstr>Key Topics – Project Timing (cont.)</vt:lpstr>
      <vt:lpstr>Key Topics – Mobile Classrooms</vt:lpstr>
      <vt:lpstr>Boundary Changes – Watch List </vt:lpstr>
      <vt:lpstr>FY19 Capital Improvement Program (CIP) Recommendation</vt:lpstr>
      <vt:lpstr>Maintenance/Continuation Projects</vt:lpstr>
      <vt:lpstr>Maintenance Replacement Program</vt:lpstr>
      <vt:lpstr>Technology Projects</vt:lpstr>
      <vt:lpstr>Non-Maintenance Projects</vt:lpstr>
      <vt:lpstr>Learning Space Modernization</vt:lpstr>
      <vt:lpstr>Learning Space Modernization</vt:lpstr>
      <vt:lpstr>Scottsville Addition &amp; Improvements</vt:lpstr>
      <vt:lpstr>Scottsville Addition &amp; Improvements</vt:lpstr>
      <vt:lpstr>Crozet Addition &amp; Improvements</vt:lpstr>
      <vt:lpstr>Crozet Addition &amp; Improvements</vt:lpstr>
      <vt:lpstr>Red Hill – Phase 2</vt:lpstr>
      <vt:lpstr>Red Hill – Phase 2</vt:lpstr>
      <vt:lpstr>Options/Variations to Discuss Further</vt:lpstr>
      <vt:lpstr>FY 19 CIP Recommendation</vt:lpstr>
      <vt:lpstr>FY19 Capital Needs Assessment (CNA) Recommendation</vt:lpstr>
      <vt:lpstr>CNA Recommendation:  FY23/24 – FY27/28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Range Planning Advisory Committee Final Report</dc:title>
  <dc:creator>Rosalyn Schmitt</dc:creator>
  <cp:lastModifiedBy>Jennifer Johnston</cp:lastModifiedBy>
  <cp:revision>44</cp:revision>
  <dcterms:created xsi:type="dcterms:W3CDTF">2017-07-10T17:00:39Z</dcterms:created>
  <dcterms:modified xsi:type="dcterms:W3CDTF">2017-07-13T18:26:07Z</dcterms:modified>
</cp:coreProperties>
</file>